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56" r:id="rId2"/>
    <p:sldId id="297" r:id="rId3"/>
    <p:sldId id="296" r:id="rId4"/>
    <p:sldId id="272" r:id="rId5"/>
    <p:sldId id="273" r:id="rId6"/>
    <p:sldId id="274" r:id="rId7"/>
    <p:sldId id="275" r:id="rId8"/>
    <p:sldId id="276" r:id="rId9"/>
    <p:sldId id="279" r:id="rId10"/>
    <p:sldId id="280" r:id="rId11"/>
    <p:sldId id="287" r:id="rId12"/>
    <p:sldId id="340" r:id="rId13"/>
    <p:sldId id="338" r:id="rId14"/>
    <p:sldId id="339" r:id="rId15"/>
    <p:sldId id="298" r:id="rId16"/>
    <p:sldId id="337" r:id="rId17"/>
    <p:sldId id="299" r:id="rId18"/>
    <p:sldId id="300" r:id="rId19"/>
    <p:sldId id="277" r:id="rId20"/>
    <p:sldId id="278" r:id="rId21"/>
    <p:sldId id="301" r:id="rId22"/>
    <p:sldId id="302" r:id="rId23"/>
    <p:sldId id="281" r:id="rId24"/>
    <p:sldId id="282" r:id="rId25"/>
    <p:sldId id="284" r:id="rId26"/>
    <p:sldId id="304" r:id="rId27"/>
    <p:sldId id="305" r:id="rId28"/>
    <p:sldId id="306" r:id="rId29"/>
    <p:sldId id="283" r:id="rId30"/>
    <p:sldId id="285" r:id="rId31"/>
    <p:sldId id="286" r:id="rId32"/>
    <p:sldId id="289" r:id="rId33"/>
    <p:sldId id="294" r:id="rId34"/>
    <p:sldId id="295" r:id="rId35"/>
    <p:sldId id="288" r:id="rId36"/>
    <p:sldId id="341" r:id="rId37"/>
    <p:sldId id="343" r:id="rId38"/>
    <p:sldId id="344" r:id="rId39"/>
    <p:sldId id="345" r:id="rId40"/>
    <p:sldId id="346" r:id="rId41"/>
    <p:sldId id="303" r:id="rId42"/>
    <p:sldId id="291" r:id="rId43"/>
    <p:sldId id="4111" r:id="rId44"/>
    <p:sldId id="4099" r:id="rId45"/>
    <p:sldId id="4098" r:id="rId46"/>
    <p:sldId id="4013" r:id="rId47"/>
    <p:sldId id="4113" r:id="rId48"/>
    <p:sldId id="2609" r:id="rId49"/>
    <p:sldId id="2875" r:id="rId50"/>
    <p:sldId id="4038" r:id="rId51"/>
    <p:sldId id="4115" r:id="rId52"/>
    <p:sldId id="4103" r:id="rId53"/>
    <p:sldId id="4117" r:id="rId54"/>
    <p:sldId id="4039" r:id="rId55"/>
    <p:sldId id="4086" r:id="rId56"/>
    <p:sldId id="4083" r:id="rId57"/>
    <p:sldId id="4101" r:id="rId58"/>
    <p:sldId id="4040" r:id="rId59"/>
    <p:sldId id="4116" r:id="rId60"/>
    <p:sldId id="4041" r:id="rId61"/>
    <p:sldId id="4121" r:id="rId62"/>
    <p:sldId id="4045" r:id="rId63"/>
    <p:sldId id="4046" r:id="rId64"/>
    <p:sldId id="4047" r:id="rId65"/>
    <p:sldId id="4048" r:id="rId66"/>
    <p:sldId id="4049" r:id="rId67"/>
    <p:sldId id="4055" r:id="rId68"/>
    <p:sldId id="4085" r:id="rId69"/>
    <p:sldId id="4084" r:id="rId70"/>
    <p:sldId id="4118" r:id="rId71"/>
    <p:sldId id="4120" r:id="rId72"/>
    <p:sldId id="4082" r:id="rId73"/>
    <p:sldId id="335" r:id="rId74"/>
    <p:sldId id="327" r:id="rId75"/>
    <p:sldId id="328" r:id="rId76"/>
    <p:sldId id="329" r:id="rId77"/>
    <p:sldId id="310" r:id="rId78"/>
    <p:sldId id="330" r:id="rId79"/>
    <p:sldId id="331" r:id="rId80"/>
    <p:sldId id="332" r:id="rId81"/>
    <p:sldId id="333" r:id="rId82"/>
    <p:sldId id="334"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8483"/>
  </p:normalViewPr>
  <p:slideViewPr>
    <p:cSldViewPr snapToGrid="0" snapToObjects="1">
      <p:cViewPr varScale="1">
        <p:scale>
          <a:sx n="104" d="100"/>
          <a:sy n="104" d="100"/>
        </p:scale>
        <p:origin x="1144" y="2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9BE58-BE0C-FA4C-B2C5-38C4AFC2C961}" type="datetimeFigureOut">
              <a:rPr lang="en-US" smtClean="0"/>
              <a:t>10/8/20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86DAD-5143-4E4D-83D4-46C3AD6BF9DE}" type="slidenum">
              <a:rPr lang="en-US" smtClean="0"/>
              <a:t>‹#›</a:t>
            </a:fld>
            <a:endParaRPr lang="en-US"/>
          </a:p>
        </p:txBody>
      </p:sp>
    </p:spTree>
    <p:extLst>
      <p:ext uri="{BB962C8B-B14F-4D97-AF65-F5344CB8AC3E}">
        <p14:creationId xmlns:p14="http://schemas.microsoft.com/office/powerpoint/2010/main" val="7364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methods do we have to identify a species distribution?</a:t>
            </a:r>
          </a:p>
          <a:p>
            <a:endParaRPr lang="en-US" baseline="0" dirty="0"/>
          </a:p>
          <a:p>
            <a:r>
              <a:rPr lang="en-US" baseline="0" dirty="0"/>
              <a:t>For the remainder of the talk, I'm going to refer to the species </a:t>
            </a:r>
            <a:r>
              <a:rPr lang="en-US" baseline="0" dirty="0" err="1"/>
              <a:t>Frangula</a:t>
            </a:r>
            <a:r>
              <a:rPr lang="en-US" baseline="0" dirty="0"/>
              <a:t> </a:t>
            </a:r>
            <a:r>
              <a:rPr lang="en-US" baseline="0" dirty="0" err="1"/>
              <a:t>alnus</a:t>
            </a:r>
            <a:r>
              <a:rPr lang="en-US" baseline="0" dirty="0"/>
              <a:t> (Glossy buckthorn), because it was the focus of my PhD work.</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4</a:t>
            </a:fld>
            <a:endParaRPr lang="en-US"/>
          </a:p>
        </p:txBody>
      </p:sp>
    </p:spTree>
    <p:extLst>
      <p:ext uri="{BB962C8B-B14F-4D97-AF65-F5344CB8AC3E}">
        <p14:creationId xmlns:p14="http://schemas.microsoft.com/office/powerpoint/2010/main" val="2040913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9C0063D-4CA5-0040-8B0B-59A17B33BC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4F9D0F-E198-0549-8015-6DDC2D924FAB}" type="slidenum">
              <a:rPr lang="en-GB" altLang="en-US" sz="1200"/>
              <a:pPr/>
              <a:t>16</a:t>
            </a:fld>
            <a:endParaRPr lang="en-GB" altLang="en-US" sz="1200"/>
          </a:p>
        </p:txBody>
      </p:sp>
      <p:sp>
        <p:nvSpPr>
          <p:cNvPr id="18434" name="Rectangle 2">
            <a:extLst>
              <a:ext uri="{FF2B5EF4-FFF2-40B4-BE49-F238E27FC236}">
                <a16:creationId xmlns:a16="http://schemas.microsoft.com/office/drawing/2014/main" id="{0B73BDD1-5C50-664D-862A-6506CBBA873F}"/>
              </a:ext>
            </a:extLst>
          </p:cNvPr>
          <p:cNvSpPr>
            <a:spLocks noGrp="1" noRot="1" noChangeAspect="1" noChangeArrowheads="1" noTextEdit="1"/>
          </p:cNvSpPr>
          <p:nvPr>
            <p:ph type="sldImg"/>
          </p:nvPr>
        </p:nvSpPr>
        <p:spPr>
          <a:xfrm>
            <a:off x="917575" y="744538"/>
            <a:ext cx="4962525" cy="3722687"/>
          </a:xfrm>
          <a:ln/>
        </p:spPr>
      </p:sp>
      <p:sp>
        <p:nvSpPr>
          <p:cNvPr id="18435" name="Rectangle 3">
            <a:extLst>
              <a:ext uri="{FF2B5EF4-FFF2-40B4-BE49-F238E27FC236}">
                <a16:creationId xmlns:a16="http://schemas.microsoft.com/office/drawing/2014/main" id="{F715C169-4D54-B741-9448-EB0204C2E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Times New Roman" panose="02020603050405020304" pitchFamily="18" charset="0"/>
                <a:ea typeface="ＭＳ Ｐゴシック" panose="020B0600070205080204" pitchFamily="34" charset="-128"/>
              </a:rPr>
              <a:t>Geographical space refers to spatial location as commonly referenced using </a:t>
            </a:r>
            <a:r>
              <a:rPr lang="en-US" altLang="en-US" i="1" dirty="0">
                <a:latin typeface="Times New Roman" panose="02020603050405020304" pitchFamily="18" charset="0"/>
                <a:ea typeface="ＭＳ Ｐゴシック" panose="020B0600070205080204" pitchFamily="34" charset="-128"/>
              </a:rPr>
              <a:t>x</a:t>
            </a:r>
            <a:r>
              <a:rPr lang="en-US" altLang="en-US" dirty="0">
                <a:latin typeface="Times New Roman" panose="02020603050405020304" pitchFamily="18" charset="0"/>
                <a:ea typeface="ＭＳ Ｐゴシック" panose="020B0600070205080204" pitchFamily="34" charset="-128"/>
              </a:rPr>
              <a:t> and </a:t>
            </a:r>
            <a:r>
              <a:rPr lang="en-US" altLang="en-US" i="1" dirty="0">
                <a:latin typeface="Times New Roman" panose="02020603050405020304" pitchFamily="18" charset="0"/>
                <a:ea typeface="ＭＳ Ｐゴシック" panose="020B0600070205080204" pitchFamily="34" charset="-128"/>
              </a:rPr>
              <a:t>y</a:t>
            </a:r>
            <a:r>
              <a:rPr lang="en-US" altLang="en-US" dirty="0">
                <a:latin typeface="Times New Roman" panose="02020603050405020304" pitchFamily="18" charset="0"/>
                <a:ea typeface="ＭＳ Ｐゴシック" panose="020B0600070205080204" pitchFamily="34" charset="-128"/>
              </a:rPr>
              <a:t> coordinates. Environmental space refers to Hutchinson’s </a:t>
            </a:r>
            <a:r>
              <a:rPr lang="en-US" altLang="en-US" i="1" dirty="0">
                <a:latin typeface="Times New Roman" panose="02020603050405020304" pitchFamily="18" charset="0"/>
                <a:ea typeface="ＭＳ Ｐゴシック" panose="020B0600070205080204" pitchFamily="34" charset="-128"/>
              </a:rPr>
              <a:t>n</a:t>
            </a:r>
            <a:r>
              <a:rPr lang="en-US" altLang="en-US" dirty="0">
                <a:latin typeface="Times New Roman" panose="02020603050405020304" pitchFamily="18" charset="0"/>
                <a:ea typeface="ＭＳ Ｐゴシック" panose="020B0600070205080204" pitchFamily="34" charset="-128"/>
              </a:rPr>
              <a:t>-dimensional niche, illustrated here for simplicity in only two dimensions (defined by two environmental factors, </a:t>
            </a:r>
            <a:r>
              <a:rPr lang="en-US" altLang="en-US" i="1" dirty="0">
                <a:latin typeface="Times New Roman" panose="02020603050405020304" pitchFamily="18" charset="0"/>
                <a:ea typeface="ＭＳ Ｐゴシック" panose="020B0600070205080204" pitchFamily="34" charset="-128"/>
              </a:rPr>
              <a:t>e1</a:t>
            </a:r>
            <a:r>
              <a:rPr lang="en-US" altLang="en-US" dirty="0">
                <a:latin typeface="Times New Roman" panose="02020603050405020304" pitchFamily="18" charset="0"/>
                <a:ea typeface="ＭＳ Ｐゴシック" panose="020B0600070205080204" pitchFamily="34" charset="-128"/>
              </a:rPr>
              <a:t> and </a:t>
            </a:r>
            <a:r>
              <a:rPr lang="en-US" altLang="en-US" i="1" dirty="0">
                <a:latin typeface="Times New Roman" panose="02020603050405020304" pitchFamily="18" charset="0"/>
                <a:ea typeface="ＭＳ Ｐゴシック" panose="020B0600070205080204" pitchFamily="34" charset="-128"/>
              </a:rPr>
              <a:t>e2</a:t>
            </a:r>
            <a:r>
              <a:rPr lang="en-US" altLang="en-US" dirty="0">
                <a:latin typeface="Times New Roman" panose="02020603050405020304" pitchFamily="18" charset="0"/>
                <a:ea typeface="ＭＳ Ｐゴシック" panose="020B0600070205080204" pitchFamily="34" charset="-128"/>
              </a:rPr>
              <a:t>). Crosses represent observed species occurrence records. Grey shading in geographical space represents the species’ </a:t>
            </a:r>
            <a:r>
              <a:rPr lang="en-US" altLang="en-US" i="1" dirty="0">
                <a:latin typeface="Times New Roman" panose="02020603050405020304" pitchFamily="18" charset="0"/>
                <a:ea typeface="ＭＳ Ｐゴシック" panose="020B0600070205080204" pitchFamily="34" charset="-128"/>
              </a:rPr>
              <a:t>actual distribution</a:t>
            </a:r>
            <a:r>
              <a:rPr lang="en-US" altLang="en-US" dirty="0">
                <a:latin typeface="Times New Roman" panose="02020603050405020304" pitchFamily="18" charset="0"/>
                <a:ea typeface="ＭＳ Ｐゴシック" panose="020B0600070205080204" pitchFamily="34" charset="-128"/>
              </a:rPr>
              <a:t> (i.e. those areas that are truly occupied by the species). Notice that some areas of actual distribution may be unknown (e.g. area </a:t>
            </a:r>
            <a:r>
              <a:rPr lang="en-US" altLang="en-US" i="1" dirty="0">
                <a:latin typeface="Times New Roman" panose="02020603050405020304" pitchFamily="18" charset="0"/>
                <a:ea typeface="ＭＳ Ｐゴシック" panose="020B0600070205080204" pitchFamily="34" charset="-128"/>
              </a:rPr>
              <a:t>A</a:t>
            </a:r>
            <a:r>
              <a:rPr lang="en-US" altLang="en-US" dirty="0">
                <a:latin typeface="Times New Roman" panose="02020603050405020304" pitchFamily="18" charset="0"/>
                <a:ea typeface="ＭＳ Ｐゴシック" panose="020B0600070205080204" pitchFamily="34" charset="-128"/>
              </a:rPr>
              <a:t> is occupied but the species has not been detected there). The grey area in environmental space represents that part of the niche that is occupied by the species: the </a:t>
            </a:r>
            <a:r>
              <a:rPr lang="en-US" altLang="en-US" i="1" dirty="0">
                <a:latin typeface="Times New Roman" panose="02020603050405020304" pitchFamily="18" charset="0"/>
                <a:ea typeface="ＭＳ Ｐゴシック" panose="020B0600070205080204" pitchFamily="34" charset="-128"/>
              </a:rPr>
              <a:t>occupied niche</a:t>
            </a:r>
            <a:r>
              <a:rPr lang="en-US" altLang="en-US" dirty="0">
                <a:latin typeface="Times New Roman" panose="02020603050405020304" pitchFamily="18" charset="0"/>
                <a:ea typeface="ＭＳ Ｐゴシック" panose="020B0600070205080204" pitchFamily="34" charset="-128"/>
              </a:rPr>
              <a:t>. Again, notice that the observed occurrence records may not identify the full extent of the occupied niche (e.g. the shaded area immediately around label </a:t>
            </a:r>
            <a:r>
              <a:rPr lang="en-US" altLang="en-US" i="1" dirty="0">
                <a:latin typeface="Times New Roman" panose="02020603050405020304" pitchFamily="18" charset="0"/>
                <a:ea typeface="ＭＳ Ｐゴシック" panose="020B0600070205080204" pitchFamily="34" charset="-128"/>
              </a:rPr>
              <a:t>D</a:t>
            </a:r>
            <a:r>
              <a:rPr lang="en-US" altLang="en-US" dirty="0">
                <a:latin typeface="Times New Roman" panose="02020603050405020304" pitchFamily="18" charset="0"/>
                <a:ea typeface="ＭＳ Ｐゴシック" panose="020B0600070205080204" pitchFamily="34" charset="-128"/>
              </a:rPr>
              <a:t> does not include any known localities). The solid line in environmental space depicts the species’ </a:t>
            </a:r>
            <a:r>
              <a:rPr lang="en-US" altLang="en-US" i="1" dirty="0">
                <a:latin typeface="Times New Roman" panose="02020603050405020304" pitchFamily="18" charset="0"/>
                <a:ea typeface="ＭＳ Ｐゴシック" panose="020B0600070205080204" pitchFamily="34" charset="-128"/>
              </a:rPr>
              <a:t>fundamental niche</a:t>
            </a:r>
            <a:r>
              <a:rPr lang="en-US" altLang="en-US" dirty="0">
                <a:latin typeface="Times New Roman" panose="02020603050405020304" pitchFamily="18" charset="0"/>
                <a:ea typeface="ＭＳ Ｐゴシック" panose="020B0600070205080204" pitchFamily="34" charset="-128"/>
              </a:rPr>
              <a:t>, which represents the full range of abiotic conditions within which the species is viable. In geographical space, the solid lines depict areas with abiotic conditions that fall within the fundamental niche; this is the species’ </a:t>
            </a:r>
            <a:r>
              <a:rPr lang="en-US" altLang="en-US" i="1" dirty="0">
                <a:latin typeface="Times New Roman" panose="02020603050405020304" pitchFamily="18" charset="0"/>
                <a:ea typeface="ＭＳ Ｐゴシック" panose="020B0600070205080204" pitchFamily="34" charset="-128"/>
              </a:rPr>
              <a:t>potential distribution</a:t>
            </a:r>
            <a:r>
              <a:rPr lang="en-US" altLang="en-US" dirty="0">
                <a:latin typeface="Times New Roman" panose="02020603050405020304" pitchFamily="18" charset="0"/>
                <a:ea typeface="ＭＳ Ｐゴシック" panose="020B0600070205080204" pitchFamily="34" charset="-128"/>
              </a:rPr>
              <a:t>. Some regions of the potential distribution may not be inhabited by the species due to biotic interactions or dispersal limitations. For example, area </a:t>
            </a:r>
            <a:r>
              <a:rPr lang="en-US" altLang="en-US" i="1" dirty="0">
                <a:latin typeface="Times New Roman" panose="02020603050405020304" pitchFamily="18" charset="0"/>
                <a:ea typeface="ＭＳ Ｐゴシック" panose="020B0600070205080204" pitchFamily="34" charset="-128"/>
              </a:rPr>
              <a:t>B</a:t>
            </a:r>
            <a:r>
              <a:rPr lang="en-US" altLang="en-US" dirty="0">
                <a:latin typeface="Times New Roman" panose="02020603050405020304" pitchFamily="18" charset="0"/>
                <a:ea typeface="ＭＳ Ｐゴシック" panose="020B0600070205080204" pitchFamily="34" charset="-128"/>
              </a:rPr>
              <a:t> is environmentally suitable for the species, but is not part of the actual distribution, perhaps because the species has been unable to disperse across unsuitable environments to reach this area. Similarly, the non-shaded area around label </a:t>
            </a:r>
            <a:r>
              <a:rPr lang="en-US" altLang="en-US" i="1"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is within the species’ potential distribution, but is not inhabited, perhaps due to competition from another species. Thus, the non-shaded area around label </a:t>
            </a:r>
            <a:r>
              <a:rPr lang="en-US" altLang="en-US" i="1" dirty="0">
                <a:latin typeface="Times New Roman" panose="02020603050405020304" pitchFamily="18" charset="0"/>
                <a:ea typeface="ＭＳ Ｐゴシック" panose="020B0600070205080204" pitchFamily="34" charset="-128"/>
              </a:rPr>
              <a:t>E</a:t>
            </a:r>
            <a:r>
              <a:rPr lang="en-US" altLang="en-US" dirty="0">
                <a:latin typeface="Times New Roman" panose="02020603050405020304" pitchFamily="18" charset="0"/>
                <a:ea typeface="ＭＳ Ｐゴシック" panose="020B0600070205080204" pitchFamily="34" charset="-128"/>
              </a:rPr>
              <a:t> identifies those parts of the fundamental niche that are unoccupied, for example due to biotic interactions or geographical constraints on species dispersal.</a:t>
            </a:r>
          </a:p>
        </p:txBody>
      </p:sp>
    </p:spTree>
    <p:extLst>
      <p:ext uri="{BB962C8B-B14F-4D97-AF65-F5344CB8AC3E}">
        <p14:creationId xmlns:p14="http://schemas.microsoft.com/office/powerpoint/2010/main" val="694333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1A9896A-209C-114C-BD78-502082270C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41C55B-0FD6-6B49-BA48-7E8FD1A68830}" type="slidenum">
              <a:rPr lang="en-GB" altLang="en-US" sz="1200"/>
              <a:pPr/>
              <a:t>17</a:t>
            </a:fld>
            <a:endParaRPr lang="en-GB" altLang="en-US" sz="1200"/>
          </a:p>
        </p:txBody>
      </p:sp>
      <p:sp>
        <p:nvSpPr>
          <p:cNvPr id="20482" name="Rectangle 2">
            <a:extLst>
              <a:ext uri="{FF2B5EF4-FFF2-40B4-BE49-F238E27FC236}">
                <a16:creationId xmlns:a16="http://schemas.microsoft.com/office/drawing/2014/main" id="{DFB73D07-0223-624D-8DE6-983B76ED4BE0}"/>
              </a:ext>
            </a:extLst>
          </p:cNvPr>
          <p:cNvSpPr>
            <a:spLocks noGrp="1" noRot="1" noChangeAspect="1" noChangeArrowheads="1" noTextEdit="1"/>
          </p:cNvSpPr>
          <p:nvPr>
            <p:ph type="sldImg"/>
          </p:nvPr>
        </p:nvSpPr>
        <p:spPr>
          <a:xfrm>
            <a:off x="917575" y="744538"/>
            <a:ext cx="4962525" cy="3722687"/>
          </a:xfrm>
          <a:ln/>
        </p:spPr>
      </p:sp>
      <p:sp>
        <p:nvSpPr>
          <p:cNvPr id="20483" name="Rectangle 3">
            <a:extLst>
              <a:ext uri="{FF2B5EF4-FFF2-40B4-BE49-F238E27FC236}">
                <a16:creationId xmlns:a16="http://schemas.microsoft.com/office/drawing/2014/main" id="{39E697BA-7313-574E-9686-5A37A509C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Times New Roman" panose="02020603050405020304" pitchFamily="18" charset="0"/>
                <a:ea typeface="ＭＳ Ｐゴシック" panose="020B0600070205080204" pitchFamily="34" charset="-128"/>
              </a:rPr>
              <a:t>Notice that the diagram uses the same hypothetical case as in the previous slide. A modelling technique (e.g. GARP, Maxent) is used to characterize the species’ niche in environmental space by relating observed occurrence localities to a suite of environmental variables. Notice that, in environmental space, the model may not identify either the species’ occupied niche or fundamental niche; rather, the model identifies only that part of the niche defined by the observed records. When projected back into geographical space, the model will identify parts of the actual distribution and potential distribution. For example, the model projection labeled </a:t>
            </a:r>
            <a:r>
              <a:rPr lang="en-US" altLang="en-US" i="1"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 identifies the known distributional area. Projected area </a:t>
            </a:r>
            <a:r>
              <a:rPr lang="en-US" altLang="en-US" i="1"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 identifies part of the actual distribution that is currently unknown; however, a portion of the actual distribution is not predicted because the observed occurrence records do not identify the full extent of the occupied niche (i.e. there is incomplete sampling; see area </a:t>
            </a:r>
            <a:r>
              <a:rPr lang="en-US" altLang="en-US" i="1" dirty="0">
                <a:latin typeface="Times New Roman" panose="02020603050405020304" pitchFamily="18" charset="0"/>
                <a:ea typeface="ＭＳ Ｐゴシック" panose="020B0600070205080204" pitchFamily="34" charset="-128"/>
              </a:rPr>
              <a:t>D </a:t>
            </a:r>
            <a:r>
              <a:rPr lang="en-US" altLang="en-US" dirty="0">
                <a:latin typeface="Times New Roman" panose="02020603050405020304" pitchFamily="18" charset="0"/>
                <a:ea typeface="ＭＳ Ｐゴシック" panose="020B0600070205080204" pitchFamily="34" charset="-128"/>
              </a:rPr>
              <a:t>on the previous slide). Similarly, modeled area </a:t>
            </a:r>
            <a:r>
              <a:rPr lang="en-US" altLang="en-US" i="1" dirty="0">
                <a:latin typeface="Times New Roman" panose="02020603050405020304" pitchFamily="18" charset="0"/>
                <a:ea typeface="ＭＳ Ｐゴシック" panose="020B0600070205080204" pitchFamily="34" charset="-128"/>
              </a:rPr>
              <a:t>3</a:t>
            </a:r>
            <a:r>
              <a:rPr lang="en-US" altLang="en-US" dirty="0">
                <a:latin typeface="Times New Roman" panose="02020603050405020304" pitchFamily="18" charset="0"/>
                <a:ea typeface="ＭＳ Ｐゴシック" panose="020B0600070205080204" pitchFamily="34" charset="-128"/>
              </a:rPr>
              <a:t> identifies an area of potential distribution that is not inhabited (the full extent of the potential distribution is not identified because the observed occurrence records do not identify the full extent of the fundamental niche due to, for example, incomplete sampling, biotic interactions, or constraints on species dispersal; see areas </a:t>
            </a:r>
            <a:r>
              <a:rPr lang="en-US" altLang="en-US" i="1" dirty="0">
                <a:latin typeface="Times New Roman" panose="02020603050405020304" pitchFamily="18" charset="0"/>
                <a:ea typeface="ＭＳ Ｐゴシック" panose="020B0600070205080204" pitchFamily="34" charset="-128"/>
              </a:rPr>
              <a:t>D</a:t>
            </a:r>
            <a:r>
              <a:rPr lang="en-US" altLang="en-US" dirty="0">
                <a:latin typeface="Times New Roman" panose="02020603050405020304" pitchFamily="18" charset="0"/>
                <a:ea typeface="ＭＳ Ｐゴシック" panose="020B0600070205080204" pitchFamily="34" charset="-128"/>
              </a:rPr>
              <a:t> and </a:t>
            </a:r>
            <a:r>
              <a:rPr lang="en-US" altLang="en-US" i="1" dirty="0">
                <a:latin typeface="Times New Roman" panose="02020603050405020304" pitchFamily="18" charset="0"/>
                <a:ea typeface="ＭＳ Ｐゴシック" panose="020B0600070205080204" pitchFamily="34" charset="-128"/>
              </a:rPr>
              <a:t>E</a:t>
            </a:r>
            <a:r>
              <a:rPr lang="en-US" altLang="en-US" dirty="0">
                <a:latin typeface="Times New Roman" panose="02020603050405020304" pitchFamily="18" charset="0"/>
                <a:ea typeface="ＭＳ Ｐゴシック" panose="020B0600070205080204" pitchFamily="34" charset="-128"/>
              </a:rPr>
              <a:t> on the previous slide).</a:t>
            </a:r>
          </a:p>
        </p:txBody>
      </p:sp>
    </p:spTree>
    <p:extLst>
      <p:ext uri="{BB962C8B-B14F-4D97-AF65-F5344CB8AC3E}">
        <p14:creationId xmlns:p14="http://schemas.microsoft.com/office/powerpoint/2010/main" val="288285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C80F2EEB-38BB-CB4D-8FD9-52F8B62B6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C2428F-53C8-1244-8DA8-651DED4B15CF}" type="slidenum">
              <a:rPr lang="en-GB" altLang="en-US" sz="1200"/>
              <a:pPr/>
              <a:t>18</a:t>
            </a:fld>
            <a:endParaRPr lang="en-GB" altLang="en-US" sz="1200"/>
          </a:p>
        </p:txBody>
      </p:sp>
      <p:sp>
        <p:nvSpPr>
          <p:cNvPr id="22530" name="Rectangle 2">
            <a:extLst>
              <a:ext uri="{FF2B5EF4-FFF2-40B4-BE49-F238E27FC236}">
                <a16:creationId xmlns:a16="http://schemas.microsoft.com/office/drawing/2014/main" id="{89C04A24-DC81-5748-9672-B9AFC1F3D70B}"/>
              </a:ext>
            </a:extLst>
          </p:cNvPr>
          <p:cNvSpPr>
            <a:spLocks noGrp="1" noRot="1" noChangeAspect="1" noChangeArrowheads="1" noTextEdit="1"/>
          </p:cNvSpPr>
          <p:nvPr>
            <p:ph type="sldImg"/>
          </p:nvPr>
        </p:nvSpPr>
        <p:spPr>
          <a:xfrm>
            <a:off x="917575" y="744538"/>
            <a:ext cx="4962525" cy="3722687"/>
          </a:xfrm>
          <a:ln/>
        </p:spPr>
      </p:sp>
      <p:sp>
        <p:nvSpPr>
          <p:cNvPr id="22531" name="Rectangle 3">
            <a:extLst>
              <a:ext uri="{FF2B5EF4-FFF2-40B4-BE49-F238E27FC236}">
                <a16:creationId xmlns:a16="http://schemas.microsoft.com/office/drawing/2014/main" id="{54E1532D-FB82-6745-A644-0BB1B79950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Times New Roman" panose="02020603050405020304" pitchFamily="18" charset="0"/>
                <a:ea typeface="ＭＳ Ｐゴシック" panose="020B0600070205080204" pitchFamily="34" charset="-128"/>
              </a:rPr>
              <a:t>Regarding equilibrium</a:t>
            </a:r>
            <a:r>
              <a:rPr lang="en-US" altLang="en-US">
                <a:latin typeface="Times New Roman" panose="02020603050405020304" pitchFamily="18" charset="0"/>
                <a:ea typeface="ＭＳ Ｐゴシック" panose="020B0600070205080204" pitchFamily="34" charset="-128"/>
              </a:rPr>
              <a:t>: For example, the degree of equilibrium for different groups of organisms in Europe varies considerably, with more dispersive species (e.g. birds) relatively closer to equilibrium than less dispersive species (e.g. reptiles) (Araújo &amp; Pearson 2005). </a:t>
            </a:r>
            <a:r>
              <a:rPr lang="en-US" altLang="en-US" i="1">
                <a:latin typeface="Times New Roman" panose="02020603050405020304" pitchFamily="18" charset="0"/>
                <a:ea typeface="ＭＳ Ｐゴシック" panose="020B0600070205080204" pitchFamily="34" charset="-128"/>
              </a:rPr>
              <a:t>Regarding sampling adequacy</a:t>
            </a:r>
            <a:r>
              <a:rPr lang="en-US" altLang="en-US">
                <a:latin typeface="Times New Roman" panose="02020603050405020304" pitchFamily="18" charset="0"/>
                <a:ea typeface="ＭＳ Ｐゴシック" panose="020B0600070205080204" pitchFamily="34" charset="-128"/>
              </a:rPr>
              <a:t>: In some instances, very few occurrence records may be available, perhaps due to limited survey effort. In such cases, the available records are unlikely to provide a sample of available environments that is sufficient to enable to the full range of conditions occupied by the species to be identified. In other cases, surveys may have provided extensive occurrence records that provide a fairly accurate picture as to the environments inhabited by a species in a particular region (e.g. European plant data). Each of these factors (equilibrium and sampling adequacy) should be carefully considered to ensure appropriate use of a species’ distribution model </a:t>
            </a:r>
          </a:p>
        </p:txBody>
      </p:sp>
    </p:spTree>
    <p:extLst>
      <p:ext uri="{BB962C8B-B14F-4D97-AF65-F5344CB8AC3E}">
        <p14:creationId xmlns:p14="http://schemas.microsoft.com/office/powerpoint/2010/main" val="127423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6F46D192-E2F1-8749-ADAA-157582CBDE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A2D3796-48F4-3E4D-8FDC-7DC32ED9785F}" type="slidenum">
              <a:rPr lang="en-GB" altLang="en-US" sz="1200"/>
              <a:pPr/>
              <a:t>19</a:t>
            </a:fld>
            <a:endParaRPr lang="en-GB" altLang="en-US" sz="1200"/>
          </a:p>
        </p:txBody>
      </p:sp>
      <p:sp>
        <p:nvSpPr>
          <p:cNvPr id="24578" name="Rectangle 2">
            <a:extLst>
              <a:ext uri="{FF2B5EF4-FFF2-40B4-BE49-F238E27FC236}">
                <a16:creationId xmlns:a16="http://schemas.microsoft.com/office/drawing/2014/main" id="{6401B144-807D-E94C-87E4-DBE1C45DDD19}"/>
              </a:ext>
            </a:extLst>
          </p:cNvPr>
          <p:cNvSpPr>
            <a:spLocks noGrp="1" noRot="1" noChangeAspect="1" noChangeArrowheads="1" noTextEdit="1"/>
          </p:cNvSpPr>
          <p:nvPr>
            <p:ph type="sldImg"/>
          </p:nvPr>
        </p:nvSpPr>
        <p:spPr>
          <a:xfrm>
            <a:off x="917575" y="744538"/>
            <a:ext cx="4962525" cy="3722687"/>
          </a:xfrm>
          <a:ln/>
        </p:spPr>
      </p:sp>
      <p:sp>
        <p:nvSpPr>
          <p:cNvPr id="24579" name="Rectangle 3">
            <a:extLst>
              <a:ext uri="{FF2B5EF4-FFF2-40B4-BE49-F238E27FC236}">
                <a16:creationId xmlns:a16="http://schemas.microsoft.com/office/drawing/2014/main" id="{D1FDB9CD-2F00-414C-B6A1-65F247D008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latin typeface="Times New Roman" panose="02020603050405020304" pitchFamily="18" charset="0"/>
                <a:ea typeface="ＭＳ Ｐゴシック" panose="020B0600070205080204" pitchFamily="34" charset="-128"/>
              </a:rPr>
              <a:t>In the ideal case, the species of interest would be at equilibrium and we would have complete sampling of the environment. In such a case the actual and potential distributions would be identical and we would expect to model both accurately. However, how useful is the model under these circumstances?</a:t>
            </a:r>
          </a:p>
        </p:txBody>
      </p:sp>
    </p:spTree>
    <p:extLst>
      <p:ext uri="{BB962C8B-B14F-4D97-AF65-F5344CB8AC3E}">
        <p14:creationId xmlns:p14="http://schemas.microsoft.com/office/powerpoint/2010/main" val="2577393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31E774F6-5A68-B54B-933D-81B230A5A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D2171E-912F-084E-9CEC-3ED2D167C9EC}" type="slidenum">
              <a:rPr lang="en-GB" altLang="en-US" sz="1200"/>
              <a:pPr/>
              <a:t>20</a:t>
            </a:fld>
            <a:endParaRPr lang="en-GB" altLang="en-US" sz="1200"/>
          </a:p>
        </p:txBody>
      </p:sp>
      <p:sp>
        <p:nvSpPr>
          <p:cNvPr id="26626" name="Rectangle 2">
            <a:extLst>
              <a:ext uri="{FF2B5EF4-FFF2-40B4-BE49-F238E27FC236}">
                <a16:creationId xmlns:a16="http://schemas.microsoft.com/office/drawing/2014/main" id="{90613217-1F55-5545-8C15-91F98DEB1D31}"/>
              </a:ext>
            </a:extLst>
          </p:cNvPr>
          <p:cNvSpPr>
            <a:spLocks noGrp="1" noRot="1" noChangeAspect="1" noChangeArrowheads="1" noTextEdit="1"/>
          </p:cNvSpPr>
          <p:nvPr>
            <p:ph type="sldImg"/>
          </p:nvPr>
        </p:nvSpPr>
        <p:spPr>
          <a:xfrm>
            <a:off x="917575" y="744538"/>
            <a:ext cx="4962525" cy="3722687"/>
          </a:xfrm>
          <a:ln/>
        </p:spPr>
      </p:sp>
      <p:sp>
        <p:nvSpPr>
          <p:cNvPr id="26627" name="Rectangle 3">
            <a:extLst>
              <a:ext uri="{FF2B5EF4-FFF2-40B4-BE49-F238E27FC236}">
                <a16:creationId xmlns:a16="http://schemas.microsoft.com/office/drawing/2014/main" id="{125A545D-CECD-804E-B2C7-3ED3F3BB3E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latin typeface="Times New Roman" panose="02020603050405020304" pitchFamily="18" charset="0"/>
                <a:ea typeface="ＭＳ Ｐゴシック" panose="020B0600070205080204" pitchFamily="34" charset="-128"/>
              </a:rPr>
              <a:t>In this case, the model identified part of the species actual distribution that is unknown. This type of prediction can be extremely useful for guiding field surveys since additional sampling will yield new species records.</a:t>
            </a:r>
          </a:p>
        </p:txBody>
      </p:sp>
    </p:spTree>
    <p:extLst>
      <p:ext uri="{BB962C8B-B14F-4D97-AF65-F5344CB8AC3E}">
        <p14:creationId xmlns:p14="http://schemas.microsoft.com/office/powerpoint/2010/main" val="76817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C8B0DFCC-BDBB-B745-B357-DDDA6E163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977D556-E02A-C04C-B59A-EFCC432DE2C5}" type="slidenum">
              <a:rPr lang="en-GB" altLang="en-US" sz="1200"/>
              <a:pPr/>
              <a:t>21</a:t>
            </a:fld>
            <a:endParaRPr lang="en-GB" altLang="en-US" sz="1200"/>
          </a:p>
        </p:txBody>
      </p:sp>
      <p:sp>
        <p:nvSpPr>
          <p:cNvPr id="28674" name="Rectangle 2">
            <a:extLst>
              <a:ext uri="{FF2B5EF4-FFF2-40B4-BE49-F238E27FC236}">
                <a16:creationId xmlns:a16="http://schemas.microsoft.com/office/drawing/2014/main" id="{3066777D-0EF8-8D4C-A65C-61CDAF8ED391}"/>
              </a:ext>
            </a:extLst>
          </p:cNvPr>
          <p:cNvSpPr>
            <a:spLocks noGrp="1" noRot="1" noChangeAspect="1" noChangeArrowheads="1" noTextEdit="1"/>
          </p:cNvSpPr>
          <p:nvPr>
            <p:ph type="sldImg"/>
          </p:nvPr>
        </p:nvSpPr>
        <p:spPr>
          <a:xfrm>
            <a:off x="917575" y="744538"/>
            <a:ext cx="4962525" cy="3722687"/>
          </a:xfrm>
          <a:ln/>
        </p:spPr>
      </p:sp>
      <p:sp>
        <p:nvSpPr>
          <p:cNvPr id="28675" name="Rectangle 3">
            <a:extLst>
              <a:ext uri="{FF2B5EF4-FFF2-40B4-BE49-F238E27FC236}">
                <a16:creationId xmlns:a16="http://schemas.microsoft.com/office/drawing/2014/main" id="{FCD974B9-FF53-EA46-BC42-9A1DEF45B6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latin typeface="Times New Roman" panose="02020603050405020304" pitchFamily="18" charset="0"/>
                <a:ea typeface="ＭＳ Ｐゴシック" panose="020B0600070205080204" pitchFamily="34" charset="-128"/>
              </a:rPr>
              <a:t>Note that there is not necessarily a direct relationship between sampling adequacy in geographical space and in environmental space. It is quite possible that poor sampling in geographical space could still result in good sampling in environmental space. For example, if a geographic area that has not been sampled has environmental conditions that are similar to those in an area that has been sampled, then sampling adequacy in environmental space will not be affected.</a:t>
            </a:r>
          </a:p>
        </p:txBody>
      </p:sp>
    </p:spTree>
    <p:extLst>
      <p:ext uri="{BB962C8B-B14F-4D97-AF65-F5344CB8AC3E}">
        <p14:creationId xmlns:p14="http://schemas.microsoft.com/office/powerpoint/2010/main" val="178626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4A7A620-12F0-A741-8309-1B8F4652E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0CD5F7-487D-8A4F-B6AA-0182FA28AE7A}" type="slidenum">
              <a:rPr lang="en-GB" altLang="en-US" sz="1200"/>
              <a:pPr/>
              <a:t>22</a:t>
            </a:fld>
            <a:endParaRPr lang="en-GB" altLang="en-US" sz="1200"/>
          </a:p>
        </p:txBody>
      </p:sp>
      <p:sp>
        <p:nvSpPr>
          <p:cNvPr id="30722" name="Rectangle 2">
            <a:extLst>
              <a:ext uri="{FF2B5EF4-FFF2-40B4-BE49-F238E27FC236}">
                <a16:creationId xmlns:a16="http://schemas.microsoft.com/office/drawing/2014/main" id="{21EB915C-0314-A442-897E-865FBB25EF0E}"/>
              </a:ext>
            </a:extLst>
          </p:cNvPr>
          <p:cNvSpPr>
            <a:spLocks noGrp="1" noRot="1" noChangeAspect="1" noChangeArrowheads="1" noTextEdit="1"/>
          </p:cNvSpPr>
          <p:nvPr>
            <p:ph type="sldImg"/>
          </p:nvPr>
        </p:nvSpPr>
        <p:spPr>
          <a:xfrm>
            <a:off x="917575" y="744538"/>
            <a:ext cx="4962525" cy="3722687"/>
          </a:xfrm>
          <a:ln/>
        </p:spPr>
      </p:sp>
      <p:sp>
        <p:nvSpPr>
          <p:cNvPr id="30723" name="Rectangle 3">
            <a:extLst>
              <a:ext uri="{FF2B5EF4-FFF2-40B4-BE49-F238E27FC236}">
                <a16:creationId xmlns:a16="http://schemas.microsoft.com/office/drawing/2014/main" id="{0D0F3E8C-14EC-4947-AB26-13E4708BC2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latin typeface="Times New Roman" panose="02020603050405020304" pitchFamily="18" charset="0"/>
                <a:ea typeface="ＭＳ Ｐゴシック" panose="020B0600070205080204" pitchFamily="34" charset="-128"/>
              </a:rPr>
              <a:t>In this case the model identified an area of potential distribution that is environmentally similar to where the species has been observed, but which is not inhabited. This type of prediction may be very useful for identifying sites suitable for the reintroduction of an endangered species, identifying areas where the species may become invasive, or guiding field surveys toward the discovery of unknown species that are closely related. Distribution models may therefore prove useful even in cases where species’ equilibrium is low.</a:t>
            </a:r>
          </a:p>
        </p:txBody>
      </p:sp>
    </p:spTree>
    <p:extLst>
      <p:ext uri="{BB962C8B-B14F-4D97-AF65-F5344CB8AC3E}">
        <p14:creationId xmlns:p14="http://schemas.microsoft.com/office/powerpoint/2010/main" val="6421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8BD0727E-3640-C245-93CB-A9508B43A2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DCDCC00-91F0-1A4D-B3FB-FC2C11B85B97}" type="slidenum">
              <a:rPr lang="en-GB" altLang="en-US" sz="1200"/>
              <a:pPr/>
              <a:t>23</a:t>
            </a:fld>
            <a:endParaRPr lang="en-GB" altLang="en-US" sz="1200"/>
          </a:p>
        </p:txBody>
      </p:sp>
      <p:sp>
        <p:nvSpPr>
          <p:cNvPr id="32770" name="Rectangle 2">
            <a:extLst>
              <a:ext uri="{FF2B5EF4-FFF2-40B4-BE49-F238E27FC236}">
                <a16:creationId xmlns:a16="http://schemas.microsoft.com/office/drawing/2014/main" id="{58D420D6-D21C-8F48-BC87-A44F47E61263}"/>
              </a:ext>
            </a:extLst>
          </p:cNvPr>
          <p:cNvSpPr>
            <a:spLocks noGrp="1" noRot="1" noChangeAspect="1" noChangeArrowheads="1" noTextEdit="1"/>
          </p:cNvSpPr>
          <p:nvPr>
            <p:ph type="sldImg"/>
          </p:nvPr>
        </p:nvSpPr>
        <p:spPr>
          <a:xfrm>
            <a:off x="917575" y="744538"/>
            <a:ext cx="4962525" cy="3722687"/>
          </a:xfrm>
          <a:ln/>
        </p:spPr>
      </p:sp>
      <p:sp>
        <p:nvSpPr>
          <p:cNvPr id="32771" name="Rectangle 3">
            <a:extLst>
              <a:ext uri="{FF2B5EF4-FFF2-40B4-BE49-F238E27FC236}">
                <a16:creationId xmlns:a16="http://schemas.microsoft.com/office/drawing/2014/main" id="{FE2151C0-C416-A54D-954A-35709091A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4132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9C059FFF-8753-AF40-9617-856077D48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10E40E1-3602-084E-B33B-FFC8E540C207}" type="slidenum">
              <a:rPr lang="en-GB" altLang="en-US" sz="1200"/>
              <a:pPr/>
              <a:t>26</a:t>
            </a:fld>
            <a:endParaRPr lang="en-GB" altLang="en-US" sz="1200"/>
          </a:p>
        </p:txBody>
      </p:sp>
      <p:sp>
        <p:nvSpPr>
          <p:cNvPr id="43010" name="Rectangle 2">
            <a:extLst>
              <a:ext uri="{FF2B5EF4-FFF2-40B4-BE49-F238E27FC236}">
                <a16:creationId xmlns:a16="http://schemas.microsoft.com/office/drawing/2014/main" id="{0D9C31DE-41E1-E44C-860B-A6A10B248A93}"/>
              </a:ext>
            </a:extLst>
          </p:cNvPr>
          <p:cNvSpPr>
            <a:spLocks noGrp="1" noRot="1" noChangeAspect="1" noChangeArrowheads="1" noTextEdit="1"/>
          </p:cNvSpPr>
          <p:nvPr>
            <p:ph type="sldImg"/>
          </p:nvPr>
        </p:nvSpPr>
        <p:spPr>
          <a:xfrm>
            <a:off x="917575" y="744538"/>
            <a:ext cx="4962525" cy="3722687"/>
          </a:xfrm>
          <a:ln/>
        </p:spPr>
      </p:sp>
      <p:sp>
        <p:nvSpPr>
          <p:cNvPr id="43011" name="Rectangle 3">
            <a:extLst>
              <a:ext uri="{FF2B5EF4-FFF2-40B4-BE49-F238E27FC236}">
                <a16:creationId xmlns:a16="http://schemas.microsoft.com/office/drawing/2014/main" id="{0FBD5F21-2566-BC40-B452-CABB970EF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Species distribution data may be presence-only, or presence and absence. Two contrasting examples are shown here: Madagascar (black stars are ‘presences’) and Europe (green dots show presences). In some instances, ‘absence’ may be assumed in cases where no occurrence has been recorded. This is most defendable in regions that have been well surveyed.</a:t>
            </a:r>
          </a:p>
          <a:p>
            <a:r>
              <a:rPr lang="en-US" altLang="en-US" i="1">
                <a:latin typeface="Times New Roman" panose="02020603050405020304" pitchFamily="18" charset="0"/>
                <a:ea typeface="ＭＳ Ｐゴシック" panose="020B0600070205080204" pitchFamily="34" charset="-128"/>
              </a:rPr>
              <a:t>Maybe ask the students: How would we expect these study regions to differ in terms of the intensity of data sampling that has taken place? </a:t>
            </a:r>
          </a:p>
          <a:p>
            <a:r>
              <a:rPr lang="en-US" altLang="en-US" i="1">
                <a:latin typeface="Times New Roman" panose="02020603050405020304" pitchFamily="18" charset="0"/>
                <a:ea typeface="ＭＳ Ｐゴシック" panose="020B0600070205080204" pitchFamily="34" charset="-128"/>
              </a:rPr>
              <a:t>Response: </a:t>
            </a:r>
            <a:r>
              <a:rPr lang="en-US" altLang="en-US">
                <a:latin typeface="Times New Roman" panose="02020603050405020304" pitchFamily="18" charset="0"/>
                <a:ea typeface="ＭＳ Ｐゴシック" panose="020B0600070205080204" pitchFamily="34" charset="-128"/>
              </a:rPr>
              <a:t>Europe has experienced intense sampling for many years, whilst Madagascar is relatively poorly known. It is therefore common for areas in Europe where a species has not been recorded to be used as ‘absences’ in species distribution modeling. In contrast, although a species may not have been recorded in an area of Madagascar, it would not be safe to assume that the species is absent from the area.</a:t>
            </a:r>
          </a:p>
          <a:p>
            <a:r>
              <a:rPr lang="en-US" altLang="en-US" i="1">
                <a:latin typeface="Times New Roman" panose="02020603050405020304" pitchFamily="18" charset="0"/>
                <a:ea typeface="ＭＳ Ｐゴシック" panose="020B0600070205080204" pitchFamily="34" charset="-128"/>
              </a:rPr>
              <a:t>Before moving on too the next slide, ask students to consider why a species might be recorded as absent from a region </a:t>
            </a:r>
            <a:r>
              <a:rPr lang="en-US" altLang="en-US">
                <a:latin typeface="Times New Roman" panose="02020603050405020304" pitchFamily="18" charset="0"/>
                <a:ea typeface="ＭＳ Ｐゴシック" panose="020B0600070205080204" pitchFamily="34" charset="-128"/>
              </a:rPr>
              <a:t>(i.e, dispersal limitation, environmental unsuitability, competition, or it was simply undetected?)</a:t>
            </a:r>
          </a:p>
        </p:txBody>
      </p:sp>
    </p:spTree>
    <p:extLst>
      <p:ext uri="{BB962C8B-B14F-4D97-AF65-F5344CB8AC3E}">
        <p14:creationId xmlns:p14="http://schemas.microsoft.com/office/powerpoint/2010/main" val="360264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4004855C-2370-CC45-AC80-3F4BA418F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53C1D4B-0F94-524A-9B17-8486C90BB37A}" type="slidenum">
              <a:rPr lang="en-GB" altLang="en-US" sz="1200"/>
              <a:pPr/>
              <a:t>27</a:t>
            </a:fld>
            <a:endParaRPr lang="en-GB" altLang="en-US" sz="1200"/>
          </a:p>
        </p:txBody>
      </p:sp>
      <p:sp>
        <p:nvSpPr>
          <p:cNvPr id="45058" name="Rectangle 2">
            <a:extLst>
              <a:ext uri="{FF2B5EF4-FFF2-40B4-BE49-F238E27FC236}">
                <a16:creationId xmlns:a16="http://schemas.microsoft.com/office/drawing/2014/main" id="{E63BDE0C-D2FB-E744-8BC9-D829E38F9553}"/>
              </a:ext>
            </a:extLst>
          </p:cNvPr>
          <p:cNvSpPr>
            <a:spLocks noGrp="1" noRot="1" noChangeAspect="1" noChangeArrowheads="1" noTextEdit="1"/>
          </p:cNvSpPr>
          <p:nvPr>
            <p:ph type="sldImg"/>
          </p:nvPr>
        </p:nvSpPr>
        <p:spPr>
          <a:xfrm>
            <a:off x="917575" y="744538"/>
            <a:ext cx="4962525" cy="3722687"/>
          </a:xfrm>
          <a:ln/>
        </p:spPr>
      </p:sp>
      <p:sp>
        <p:nvSpPr>
          <p:cNvPr id="45059" name="Rectangle 3">
            <a:extLst>
              <a:ext uri="{FF2B5EF4-FFF2-40B4-BE49-F238E27FC236}">
                <a16:creationId xmlns:a16="http://schemas.microsoft.com/office/drawing/2014/main" id="{FEFAA4D0-AA68-404E-8D35-A10BB6329A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is an important point that will be referred to again when discussing model algorithms (some use absence data, whilst others do not) and model evaluation approaches (should absence data be used?). Students may be asked to name the 3 types of absences before they are displayed in the presentation.</a:t>
            </a:r>
          </a:p>
        </p:txBody>
      </p:sp>
    </p:spTree>
    <p:extLst>
      <p:ext uri="{BB962C8B-B14F-4D97-AF65-F5344CB8AC3E}">
        <p14:creationId xmlns:p14="http://schemas.microsoft.com/office/powerpoint/2010/main" val="125807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I’m talking about here are pretty site specific conditions</a:t>
            </a:r>
          </a:p>
        </p:txBody>
      </p:sp>
      <p:sp>
        <p:nvSpPr>
          <p:cNvPr id="4" name="Slide Number Placeholder 3"/>
          <p:cNvSpPr>
            <a:spLocks noGrp="1"/>
          </p:cNvSpPr>
          <p:nvPr>
            <p:ph type="sldNum" sz="quarter" idx="10"/>
          </p:nvPr>
        </p:nvSpPr>
        <p:spPr/>
        <p:txBody>
          <a:bodyPr/>
          <a:lstStyle/>
          <a:p>
            <a:fld id="{B3637A5E-AAF4-9B4F-91F3-E873EA9D78AE}" type="slidenum">
              <a:rPr lang="en-US" smtClean="0"/>
              <a:t>8</a:t>
            </a:fld>
            <a:endParaRPr lang="en-US"/>
          </a:p>
        </p:txBody>
      </p:sp>
    </p:spTree>
    <p:extLst>
      <p:ext uri="{BB962C8B-B14F-4D97-AF65-F5344CB8AC3E}">
        <p14:creationId xmlns:p14="http://schemas.microsoft.com/office/powerpoint/2010/main" val="1518068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64E4B65C-D215-B14A-9162-F952831FA3F3}" type="slidenum">
              <a:rPr lang="en-US" altLang="x-none">
                <a:latin typeface="Arial" charset="0"/>
              </a:rPr>
              <a:pPr eaLnBrk="1" hangingPunct="1"/>
              <a:t>29</a:t>
            </a:fld>
            <a:endParaRPr lang="en-US" altLang="x-none">
              <a:latin typeface="Arial" charset="0"/>
            </a:endParaRPr>
          </a:p>
        </p:txBody>
      </p:sp>
    </p:spTree>
    <p:extLst>
      <p:ext uri="{BB962C8B-B14F-4D97-AF65-F5344CB8AC3E}">
        <p14:creationId xmlns:p14="http://schemas.microsoft.com/office/powerpoint/2010/main" val="2425658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32</a:t>
            </a:fld>
            <a:endParaRPr lang="en-US"/>
          </a:p>
        </p:txBody>
      </p:sp>
    </p:spTree>
    <p:extLst>
      <p:ext uri="{BB962C8B-B14F-4D97-AF65-F5344CB8AC3E}">
        <p14:creationId xmlns:p14="http://schemas.microsoft.com/office/powerpoint/2010/main" val="1182451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Bio6</a:t>
            </a:r>
            <a:r>
              <a:rPr lang="en-US" baseline="0" dirty="0"/>
              <a:t> (min temp coldest month) and Grass most important variables</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33</a:t>
            </a:fld>
            <a:endParaRPr lang="en-US"/>
          </a:p>
        </p:txBody>
      </p:sp>
    </p:spTree>
    <p:extLst>
      <p:ext uri="{BB962C8B-B14F-4D97-AF65-F5344CB8AC3E}">
        <p14:creationId xmlns:p14="http://schemas.microsoft.com/office/powerpoint/2010/main" val="702389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Bio6</a:t>
            </a:r>
            <a:r>
              <a:rPr lang="en-US" baseline="0" dirty="0"/>
              <a:t> (min temp coldest month) and Grass most important variables</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34</a:t>
            </a:fld>
            <a:endParaRPr lang="en-US"/>
          </a:p>
        </p:txBody>
      </p:sp>
    </p:spTree>
    <p:extLst>
      <p:ext uri="{BB962C8B-B14F-4D97-AF65-F5344CB8AC3E}">
        <p14:creationId xmlns:p14="http://schemas.microsoft.com/office/powerpoint/2010/main" val="154648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35</a:t>
            </a:fld>
            <a:endParaRPr lang="en-US"/>
          </a:p>
        </p:txBody>
      </p:sp>
    </p:spTree>
    <p:extLst>
      <p:ext uri="{BB962C8B-B14F-4D97-AF65-F5344CB8AC3E}">
        <p14:creationId xmlns:p14="http://schemas.microsoft.com/office/powerpoint/2010/main" val="3825414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3D354294-13C7-2345-9948-F31839579F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DE0AB56-22D2-244E-9087-E76B7EB37DBD}" type="slidenum">
              <a:rPr lang="en-GB" altLang="en-US" sz="1200"/>
              <a:pPr/>
              <a:t>41</a:t>
            </a:fld>
            <a:endParaRPr lang="en-GB" altLang="en-US" sz="1200"/>
          </a:p>
        </p:txBody>
      </p:sp>
      <p:sp>
        <p:nvSpPr>
          <p:cNvPr id="36866" name="Rectangle 2">
            <a:extLst>
              <a:ext uri="{FF2B5EF4-FFF2-40B4-BE49-F238E27FC236}">
                <a16:creationId xmlns:a16="http://schemas.microsoft.com/office/drawing/2014/main" id="{ECD7D6D5-D07F-0348-9E3A-8D1B0584327E}"/>
              </a:ext>
            </a:extLst>
          </p:cNvPr>
          <p:cNvSpPr>
            <a:spLocks noGrp="1" noRot="1" noChangeAspect="1" noChangeArrowheads="1" noTextEdit="1"/>
          </p:cNvSpPr>
          <p:nvPr>
            <p:ph type="sldImg"/>
          </p:nvPr>
        </p:nvSpPr>
        <p:spPr>
          <a:xfrm>
            <a:off x="917575" y="744538"/>
            <a:ext cx="4962525" cy="3722687"/>
          </a:xfrm>
          <a:ln/>
        </p:spPr>
      </p:sp>
      <p:sp>
        <p:nvSpPr>
          <p:cNvPr id="36867" name="Rectangle 3">
            <a:extLst>
              <a:ext uri="{FF2B5EF4-FFF2-40B4-BE49-F238E27FC236}">
                <a16:creationId xmlns:a16="http://schemas.microsoft.com/office/drawing/2014/main" id="{AFD1C8B5-97A6-F142-915A-CB23575084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We must always be aware of the limitations of ecological models. </a:t>
            </a:r>
            <a:r>
              <a:rPr lang="en-US" altLang="en-US" i="1">
                <a:latin typeface="Times New Roman" panose="02020603050405020304" pitchFamily="18" charset="0"/>
                <a:ea typeface="ＭＳ Ｐゴシック" panose="020B0600070205080204" pitchFamily="34" charset="-128"/>
              </a:rPr>
              <a:t>Garbage in, garbage out</a:t>
            </a:r>
            <a:r>
              <a:rPr lang="en-US" altLang="en-US">
                <a:latin typeface="Times New Roman" panose="02020603050405020304" pitchFamily="18" charset="0"/>
                <a:ea typeface="ＭＳ Ｐゴシック" panose="020B0600070205080204" pitchFamily="34" charset="-128"/>
              </a:rPr>
              <a:t>: if the occurrence records used to build a correlative species’ distribution model do not provide useful information as to the environmental requirements of the species, then the model cannot provide useful output. </a:t>
            </a:r>
            <a:r>
              <a:rPr lang="en-US" altLang="en-US" i="1">
                <a:latin typeface="Times New Roman" panose="02020603050405020304" pitchFamily="18" charset="0"/>
                <a:ea typeface="ＭＳ Ｐゴシック" panose="020B0600070205080204" pitchFamily="34" charset="-128"/>
              </a:rPr>
              <a:t>Model extrapolation</a:t>
            </a:r>
            <a:r>
              <a:rPr lang="en-US" altLang="en-US">
                <a:latin typeface="Times New Roman" panose="02020603050405020304" pitchFamily="18" charset="0"/>
                <a:ea typeface="ＭＳ Ｐゴシック" panose="020B0600070205080204" pitchFamily="34" charset="-128"/>
              </a:rPr>
              <a:t>: ‘Extrapolation’ refers to the use of a model to make predictions for environmental values that are beyond the range of the data used to calibrate the model. Model extrapolation should be treated with a great deal of caution. </a:t>
            </a:r>
            <a:r>
              <a:rPr lang="en-US" altLang="en-US" i="1">
                <a:latin typeface="Times New Roman" panose="02020603050405020304" pitchFamily="18" charset="0"/>
                <a:ea typeface="ＭＳ Ｐゴシック" panose="020B0600070205080204" pitchFamily="34" charset="-128"/>
              </a:rPr>
              <a:t>The lure of complicated technology</a:t>
            </a:r>
            <a:r>
              <a:rPr lang="en-US" altLang="en-US">
                <a:latin typeface="Times New Roman" panose="02020603050405020304" pitchFamily="18" charset="0"/>
                <a:ea typeface="ＭＳ Ｐゴシック" panose="020B0600070205080204" pitchFamily="34" charset="-128"/>
              </a:rPr>
              <a:t>: Many approaches to modeling species’ distributions utilize complex computational technology (e.g. artificial neural networks and genetic algorithms) along with huge GIS databases of digital environmental layers. “Wow – it must be correct!” Remember that a model can only be useful if the theoretical underpinnings on which it is based are sound.</a:t>
            </a:r>
          </a:p>
          <a:p>
            <a:r>
              <a:rPr lang="en-US" altLang="en-US" b="1">
                <a:latin typeface="Times New Roman" panose="02020603050405020304" pitchFamily="18" charset="0"/>
                <a:ea typeface="ＭＳ Ｐゴシック" panose="020B0600070205080204" pitchFamily="34" charset="-128"/>
              </a:rPr>
              <a:t>This is the end of the section (and a convenient stopping point if the presentation is to be spread over multiple lectures) – break for questions on the modeling theory.</a:t>
            </a:r>
            <a:r>
              <a:rPr lang="en-US" altLang="en-US">
                <a:latin typeface="Times New Roman" panose="02020603050405020304" pitchFamily="18" charset="0"/>
                <a:ea typeface="ＭＳ Ｐゴシック" panose="020B0600070205080204" pitchFamily="34" charset="-128"/>
              </a:rPr>
              <a:t> </a:t>
            </a:r>
            <a:r>
              <a:rPr lang="en-US" altLang="en-US" i="1">
                <a:latin typeface="Times New Roman" panose="02020603050405020304" pitchFamily="18" charset="0"/>
                <a:ea typeface="ＭＳ Ｐゴシック" panose="020B0600070205080204" pitchFamily="34" charset="-128"/>
              </a:rPr>
              <a:t>Students may be asked to give examples of when a species does not occupy its full fundamental niche (e.g. invasive species, such as fire ants or cheatgrass) and to list reasons why a species may not occupy its full fundamental niche (e.g. geographic barriers, such as mountain ranges or rivers, or competition with other species).</a:t>
            </a:r>
          </a:p>
        </p:txBody>
      </p:sp>
    </p:spTree>
    <p:extLst>
      <p:ext uri="{BB962C8B-B14F-4D97-AF65-F5344CB8AC3E}">
        <p14:creationId xmlns:p14="http://schemas.microsoft.com/office/powerpoint/2010/main" val="2925621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miter lim="800000"/>
            <a:headEnd/>
            <a:tailEnd/>
          </a:ln>
        </p:spPr>
        <p:txBody>
          <a:bodyPr/>
          <a:lstStyle/>
          <a:p>
            <a:fld id="{5F25A5EF-5112-47D5-92B8-6C00B022C278}" type="slidenum">
              <a:rPr lang="en-US" altLang="en-US" smtClean="0"/>
              <a:pPr/>
              <a:t>46</a:t>
            </a:fld>
            <a:endParaRPr lang="en-US" altLang="en-US"/>
          </a:p>
        </p:txBody>
      </p:sp>
      <p:sp>
        <p:nvSpPr>
          <p:cNvPr id="204803" name="Text Box 2"/>
          <p:cNvSpPr txBox="1">
            <a:spLocks noChangeArrowheads="1"/>
          </p:cNvSpPr>
          <p:nvPr/>
        </p:nvSpPr>
        <p:spPr bwMode="auto">
          <a:xfrm>
            <a:off x="3881438" y="8685213"/>
            <a:ext cx="2970212" cy="452437"/>
          </a:xfrm>
          <a:prstGeom prst="rect">
            <a:avLst/>
          </a:prstGeom>
          <a:noFill/>
          <a:ln w="9525">
            <a:noFill/>
            <a:round/>
            <a:headEnd/>
            <a:tailEnd/>
          </a:ln>
        </p:spPr>
        <p:txBody>
          <a:bodyPr lIns="0" tIns="38139" rIns="0" bIns="0" anchor="b"/>
          <a:lstStyle/>
          <a:p>
            <a:pPr algn="r" defTabSz="431800" eaLnBrk="0" hangingPunct="0">
              <a:lnSpc>
                <a:spcPct val="86000"/>
              </a:lnSpc>
              <a:buClr>
                <a:srgbClr val="000000"/>
              </a:buClr>
              <a:buSzPct val="100000"/>
              <a:buFont typeface="Times New Roman" pitchFamily="18" charset="0"/>
              <a:buNone/>
              <a:tabLst>
                <a:tab pos="0" algn="l"/>
                <a:tab pos="431800" algn="l"/>
                <a:tab pos="865188" algn="l"/>
                <a:tab pos="1296988" algn="l"/>
                <a:tab pos="1730375" algn="l"/>
                <a:tab pos="2162175" algn="l"/>
                <a:tab pos="2595563" algn="l"/>
                <a:tab pos="3027363" algn="l"/>
                <a:tab pos="3459163" algn="l"/>
                <a:tab pos="3892550" algn="l"/>
                <a:tab pos="4324350" algn="l"/>
                <a:tab pos="4757738" algn="l"/>
                <a:tab pos="5189538" algn="l"/>
                <a:tab pos="5621338" algn="l"/>
                <a:tab pos="6054725" algn="l"/>
                <a:tab pos="6486525" algn="l"/>
                <a:tab pos="6919913" algn="l"/>
                <a:tab pos="7351713" algn="l"/>
                <a:tab pos="7785100" algn="l"/>
                <a:tab pos="8216900" algn="l"/>
                <a:tab pos="8648700" algn="l"/>
              </a:tabLst>
            </a:pPr>
            <a:fld id="{E2EDCB41-489A-49CE-A025-C0992563CFAD}" type="slidenum">
              <a:rPr lang="en-US" altLang="en-US" sz="1200">
                <a:solidFill>
                  <a:srgbClr val="000000"/>
                </a:solidFill>
              </a:rPr>
              <a:pPr algn="r" defTabSz="431800" eaLnBrk="0" hangingPunct="0">
                <a:lnSpc>
                  <a:spcPct val="86000"/>
                </a:lnSpc>
                <a:buClr>
                  <a:srgbClr val="000000"/>
                </a:buClr>
                <a:buSzPct val="100000"/>
                <a:buFont typeface="Times New Roman" pitchFamily="18" charset="0"/>
                <a:buNone/>
                <a:tabLst>
                  <a:tab pos="0" algn="l"/>
                  <a:tab pos="431800" algn="l"/>
                  <a:tab pos="865188" algn="l"/>
                  <a:tab pos="1296988" algn="l"/>
                  <a:tab pos="1730375" algn="l"/>
                  <a:tab pos="2162175" algn="l"/>
                  <a:tab pos="2595563" algn="l"/>
                  <a:tab pos="3027363" algn="l"/>
                  <a:tab pos="3459163" algn="l"/>
                  <a:tab pos="3892550" algn="l"/>
                  <a:tab pos="4324350" algn="l"/>
                  <a:tab pos="4757738" algn="l"/>
                  <a:tab pos="5189538" algn="l"/>
                  <a:tab pos="5621338" algn="l"/>
                  <a:tab pos="6054725" algn="l"/>
                  <a:tab pos="6486525" algn="l"/>
                  <a:tab pos="6919913" algn="l"/>
                  <a:tab pos="7351713" algn="l"/>
                  <a:tab pos="7785100" algn="l"/>
                  <a:tab pos="8216900" algn="l"/>
                  <a:tab pos="8648700" algn="l"/>
                </a:tabLst>
              </a:pPr>
              <a:t>46</a:t>
            </a:fld>
            <a:endParaRPr lang="en-US" altLang="en-US" sz="1200">
              <a:solidFill>
                <a:srgbClr val="000000"/>
              </a:solidFill>
            </a:endParaRPr>
          </a:p>
        </p:txBody>
      </p:sp>
      <p:sp>
        <p:nvSpPr>
          <p:cNvPr id="204804" name="Text Box 3"/>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p:spPr>
        <p:txBody>
          <a:bodyPr wrap="none" anchor="ctr"/>
          <a:lstStyle/>
          <a:p>
            <a:pPr eaLnBrk="0" hangingPunct="0"/>
            <a:endParaRPr lang="en-US" altLang="en-US"/>
          </a:p>
        </p:txBody>
      </p:sp>
      <p:sp>
        <p:nvSpPr>
          <p:cNvPr id="204805" name="Rectangle 4"/>
          <p:cNvSpPr>
            <a:spLocks noGrp="1" noChangeArrowheads="1"/>
          </p:cNvSpPr>
          <p:nvPr>
            <p:ph type="body"/>
          </p:nvPr>
        </p:nvSpPr>
        <p:spPr>
          <a:xfrm>
            <a:off x="685800" y="4341813"/>
            <a:ext cx="5467350" cy="4092575"/>
          </a:xfrm>
          <a:noFill/>
        </p:spPr>
        <p:txBody>
          <a:bodyPr wrap="none" lIns="86493" tIns="43247" rIns="86493" bIns="43247" anchor="ctr"/>
          <a:lstStyle/>
          <a:p>
            <a:endParaRPr lang="en-US" altLang="en-US"/>
          </a:p>
        </p:txBody>
      </p:sp>
    </p:spTree>
    <p:extLst>
      <p:ext uri="{BB962C8B-B14F-4D97-AF65-F5344CB8AC3E}">
        <p14:creationId xmlns:p14="http://schemas.microsoft.com/office/powerpoint/2010/main" val="3995042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2832D04-A2A8-CB48-8721-B206774C95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128A83E-B26C-6943-865E-7E10E4EBF23A}" type="slidenum">
              <a:rPr lang="en-GB" altLang="en-US" sz="1200"/>
              <a:pPr/>
              <a:t>74</a:t>
            </a:fld>
            <a:endParaRPr lang="en-GB" altLang="en-US" sz="1200"/>
          </a:p>
        </p:txBody>
      </p:sp>
      <p:sp>
        <p:nvSpPr>
          <p:cNvPr id="71682" name="Rectangle 2">
            <a:extLst>
              <a:ext uri="{FF2B5EF4-FFF2-40B4-BE49-F238E27FC236}">
                <a16:creationId xmlns:a16="http://schemas.microsoft.com/office/drawing/2014/main" id="{618529B2-C1CA-E947-B398-84B7E261AAF2}"/>
              </a:ext>
            </a:extLst>
          </p:cNvPr>
          <p:cNvSpPr>
            <a:spLocks noGrp="1" noRot="1" noChangeAspect="1" noChangeArrowheads="1" noTextEdit="1"/>
          </p:cNvSpPr>
          <p:nvPr>
            <p:ph type="sldImg"/>
          </p:nvPr>
        </p:nvSpPr>
        <p:spPr>
          <a:xfrm>
            <a:off x="917575" y="744538"/>
            <a:ext cx="4962525" cy="3722687"/>
          </a:xfrm>
          <a:ln/>
        </p:spPr>
      </p:sp>
      <p:sp>
        <p:nvSpPr>
          <p:cNvPr id="71683" name="Rectangle 3">
            <a:extLst>
              <a:ext uri="{FF2B5EF4-FFF2-40B4-BE49-F238E27FC236}">
                <a16:creationId xmlns:a16="http://schemas.microsoft.com/office/drawing/2014/main" id="{B4F8F51B-FFA8-3549-A920-B23B24105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In order to test predictive performance it is necessary to have data against which the model prediction can be compared. We can refer to these as </a:t>
            </a:r>
            <a:r>
              <a:rPr lang="en-US" altLang="en-US" i="1">
                <a:latin typeface="Times New Roman" panose="02020603050405020304" pitchFamily="18" charset="0"/>
                <a:ea typeface="ＭＳ Ｐゴシック" panose="020B0600070205080204" pitchFamily="34" charset="-128"/>
              </a:rPr>
              <a:t>test data</a:t>
            </a:r>
            <a:r>
              <a:rPr lang="en-US" altLang="en-US">
                <a:latin typeface="Times New Roman" panose="02020603050405020304" pitchFamily="18" charset="0"/>
                <a:ea typeface="ＭＳ Ｐゴシック" panose="020B0600070205080204" pitchFamily="34" charset="-128"/>
              </a:rPr>
              <a:t> (sometimes called ‘evaluation data’) so as to distinguish from the calibration data that is used to build the model. It is fairly common for studies to assess predictive performance by simply testing the ability of the model to recreate the calibration data (i.e. calibration and test datasets are identical), as illustrated here.</a:t>
            </a:r>
          </a:p>
          <a:p>
            <a:r>
              <a:rPr lang="en-US" altLang="en-US" i="1">
                <a:latin typeface="Times New Roman" panose="02020603050405020304" pitchFamily="18" charset="0"/>
                <a:ea typeface="ＭＳ Ｐゴシック" panose="020B0600070205080204" pitchFamily="34" charset="-128"/>
              </a:rPr>
              <a:t>Students may be asked to identify limitations of this approach</a:t>
            </a:r>
            <a:r>
              <a:rPr lang="en-US" altLang="en-US">
                <a:latin typeface="Times New Roman" panose="02020603050405020304" pitchFamily="18" charset="0"/>
                <a:ea typeface="ＭＳ Ｐゴシック" panose="020B0600070205080204" pitchFamily="34" charset="-128"/>
              </a:rPr>
              <a:t>. The approach makes it difficult to identify models that have over-fit to the calibration data, making it impossible for users to judge how well the model will perform when predicting new datasets.</a:t>
            </a:r>
          </a:p>
        </p:txBody>
      </p:sp>
    </p:spTree>
    <p:extLst>
      <p:ext uri="{BB962C8B-B14F-4D97-AF65-F5344CB8AC3E}">
        <p14:creationId xmlns:p14="http://schemas.microsoft.com/office/powerpoint/2010/main" val="4183563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F604C6A-DB8F-AF44-903C-A2B53FB70E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46B6A39-9175-6449-B492-9928C68A8C77}" type="slidenum">
              <a:rPr lang="en-GB" altLang="en-US" sz="1200"/>
              <a:pPr/>
              <a:t>75</a:t>
            </a:fld>
            <a:endParaRPr lang="en-GB" altLang="en-US" sz="1200"/>
          </a:p>
        </p:txBody>
      </p:sp>
      <p:sp>
        <p:nvSpPr>
          <p:cNvPr id="73730" name="Rectangle 2">
            <a:extLst>
              <a:ext uri="{FF2B5EF4-FFF2-40B4-BE49-F238E27FC236}">
                <a16:creationId xmlns:a16="http://schemas.microsoft.com/office/drawing/2014/main" id="{FF591967-B065-D24D-B5EF-31C9CEC8A326}"/>
              </a:ext>
            </a:extLst>
          </p:cNvPr>
          <p:cNvSpPr>
            <a:spLocks noGrp="1" noRot="1" noChangeAspect="1" noChangeArrowheads="1" noTextEdit="1"/>
          </p:cNvSpPr>
          <p:nvPr>
            <p:ph type="sldImg"/>
          </p:nvPr>
        </p:nvSpPr>
        <p:spPr>
          <a:xfrm>
            <a:off x="917575" y="744538"/>
            <a:ext cx="4962525" cy="3722687"/>
          </a:xfrm>
          <a:ln/>
        </p:spPr>
      </p:sp>
      <p:sp>
        <p:nvSpPr>
          <p:cNvPr id="73731" name="Rectangle 3">
            <a:extLst>
              <a:ext uri="{FF2B5EF4-FFF2-40B4-BE49-F238E27FC236}">
                <a16:creationId xmlns:a16="http://schemas.microsoft.com/office/drawing/2014/main" id="{F077B470-C181-9D44-BDC4-B55078332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It is preferable to use test data that are different from the calibration data. Ideally, test data would be collected independently of the data used to calibrate the model, as illustrated here. For example, Fleishman et al. (2002) modeled the occurrence of butterfly species in Nevada (USA) using species inventory data collected during the period 1996-1999, and then tested the models using data collected from new sites during 2000-2001 (see also the Madagascar case study on slide 51).</a:t>
            </a:r>
          </a:p>
        </p:txBody>
      </p:sp>
    </p:spTree>
    <p:extLst>
      <p:ext uri="{BB962C8B-B14F-4D97-AF65-F5344CB8AC3E}">
        <p14:creationId xmlns:p14="http://schemas.microsoft.com/office/powerpoint/2010/main" val="1117245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D945FA5-C850-984B-809F-3478CDDB8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9D0877-F7EE-C44B-8764-4B097B462693}" type="slidenum">
              <a:rPr lang="en-GB" altLang="en-US" sz="1200"/>
              <a:pPr/>
              <a:t>76</a:t>
            </a:fld>
            <a:endParaRPr lang="en-GB" altLang="en-US" sz="1200"/>
          </a:p>
        </p:txBody>
      </p:sp>
      <p:sp>
        <p:nvSpPr>
          <p:cNvPr id="75778" name="Rectangle 2">
            <a:extLst>
              <a:ext uri="{FF2B5EF4-FFF2-40B4-BE49-F238E27FC236}">
                <a16:creationId xmlns:a16="http://schemas.microsoft.com/office/drawing/2014/main" id="{0B43C131-7C54-8F41-9ABD-4B75D39DE02B}"/>
              </a:ext>
            </a:extLst>
          </p:cNvPr>
          <p:cNvSpPr>
            <a:spLocks noGrp="1" noRot="1" noChangeAspect="1" noChangeArrowheads="1" noTextEdit="1"/>
          </p:cNvSpPr>
          <p:nvPr>
            <p:ph type="sldImg"/>
          </p:nvPr>
        </p:nvSpPr>
        <p:spPr>
          <a:xfrm>
            <a:off x="917575" y="744538"/>
            <a:ext cx="4962525" cy="3722687"/>
          </a:xfrm>
          <a:ln/>
        </p:spPr>
      </p:sp>
      <p:sp>
        <p:nvSpPr>
          <p:cNvPr id="75779" name="Rectangle 3">
            <a:extLst>
              <a:ext uri="{FF2B5EF4-FFF2-40B4-BE49-F238E27FC236}">
                <a16:creationId xmlns:a16="http://schemas.microsoft.com/office/drawing/2014/main" id="{50D97590-C919-C248-90C7-E9530BF0A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In practice, it may not be possible to obtain independent test data and it is therefore common to partition the available data into calibration and test datasets. Several strategies are available for partitioning data, the simplest being a one-time split in which the available data are assigned to calibration and test datasets either randomly or by dividing the data spatially. The relative sizes of each part of the data split are somewhat arbitrary, though using 70% for calibration and 30% for testing is common (provided the number of occurrence records is relatively high, e.g. &gt;100).</a:t>
            </a:r>
          </a:p>
        </p:txBody>
      </p:sp>
    </p:spTree>
    <p:extLst>
      <p:ext uri="{BB962C8B-B14F-4D97-AF65-F5344CB8AC3E}">
        <p14:creationId xmlns:p14="http://schemas.microsoft.com/office/powerpoint/2010/main" val="253026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know that at large scales weather and climate patterns also play a role in shaping the distribution of glossy buckthorn</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9</a:t>
            </a:fld>
            <a:endParaRPr lang="en-US"/>
          </a:p>
        </p:txBody>
      </p:sp>
    </p:spTree>
    <p:extLst>
      <p:ext uri="{BB962C8B-B14F-4D97-AF65-F5344CB8AC3E}">
        <p14:creationId xmlns:p14="http://schemas.microsoft.com/office/powerpoint/2010/main" val="1970978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45C5A676-A471-EC43-894D-E0E475D882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47652E0-C200-1049-98B9-3BEC9E8654B1}" type="slidenum">
              <a:rPr lang="en-GB" altLang="en-US" sz="1200"/>
              <a:pPr/>
              <a:t>77</a:t>
            </a:fld>
            <a:endParaRPr lang="en-GB" altLang="en-US" sz="1200"/>
          </a:p>
        </p:txBody>
      </p:sp>
      <p:sp>
        <p:nvSpPr>
          <p:cNvPr id="77826" name="Rectangle 2">
            <a:extLst>
              <a:ext uri="{FF2B5EF4-FFF2-40B4-BE49-F238E27FC236}">
                <a16:creationId xmlns:a16="http://schemas.microsoft.com/office/drawing/2014/main" id="{14F80337-F561-2E49-AC91-63E04DE8012C}"/>
              </a:ext>
            </a:extLst>
          </p:cNvPr>
          <p:cNvSpPr>
            <a:spLocks noGrp="1" noRot="1" noChangeAspect="1" noChangeArrowheads="1" noTextEdit="1"/>
          </p:cNvSpPr>
          <p:nvPr>
            <p:ph type="sldImg"/>
          </p:nvPr>
        </p:nvSpPr>
        <p:spPr>
          <a:xfrm>
            <a:off x="917575" y="744538"/>
            <a:ext cx="4962525" cy="3722687"/>
          </a:xfrm>
          <a:ln/>
        </p:spPr>
      </p:sp>
      <p:sp>
        <p:nvSpPr>
          <p:cNvPr id="77827" name="Rectangle 3">
            <a:extLst>
              <a:ext uri="{FF2B5EF4-FFF2-40B4-BE49-F238E27FC236}">
                <a16:creationId xmlns:a16="http://schemas.microsoft.com/office/drawing/2014/main" id="{27A52DEF-69E3-2943-B7DE-C573026D19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Diagram illustrating the four types of results that are possible when assessing the predictive performance of a species distribution model: true positive, false positive, false negative and true negative predictions. The diagram uses the same hypothetical actual and modeled distributions as in Figure 3. Each instance of a red symbol on the map depicts a site that has been surveyed and presence or absence of the species recorded (it is assumed here that if a site falls within the actual distribution then the species will be detected). These surveyed sites constitute the test data.</a:t>
            </a:r>
          </a:p>
        </p:txBody>
      </p:sp>
    </p:spTree>
    <p:extLst>
      <p:ext uri="{BB962C8B-B14F-4D97-AF65-F5344CB8AC3E}">
        <p14:creationId xmlns:p14="http://schemas.microsoft.com/office/powerpoint/2010/main" val="1339728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DF8BD63-D3EF-A147-9231-66462483A0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ABDC0E6-5C31-FC4C-BEC9-49FF9ED70965}" type="slidenum">
              <a:rPr lang="en-GB" altLang="en-US" sz="1200"/>
              <a:pPr/>
              <a:t>78</a:t>
            </a:fld>
            <a:endParaRPr lang="en-GB" altLang="en-US" sz="1200"/>
          </a:p>
        </p:txBody>
      </p:sp>
      <p:sp>
        <p:nvSpPr>
          <p:cNvPr id="79874" name="Rectangle 2">
            <a:extLst>
              <a:ext uri="{FF2B5EF4-FFF2-40B4-BE49-F238E27FC236}">
                <a16:creationId xmlns:a16="http://schemas.microsoft.com/office/drawing/2014/main" id="{D1C4C240-C5FF-AA44-89D3-AE51AEB59057}"/>
              </a:ext>
            </a:extLst>
          </p:cNvPr>
          <p:cNvSpPr>
            <a:spLocks noGrp="1" noRot="1" noChangeAspect="1" noChangeArrowheads="1" noTextEdit="1"/>
          </p:cNvSpPr>
          <p:nvPr>
            <p:ph type="sldImg"/>
          </p:nvPr>
        </p:nvSpPr>
        <p:spPr>
          <a:xfrm>
            <a:off x="917575" y="744538"/>
            <a:ext cx="4962525" cy="3722687"/>
          </a:xfrm>
          <a:ln/>
        </p:spPr>
      </p:sp>
      <p:sp>
        <p:nvSpPr>
          <p:cNvPr id="79875" name="Rectangle 3">
            <a:extLst>
              <a:ext uri="{FF2B5EF4-FFF2-40B4-BE49-F238E27FC236}">
                <a16:creationId xmlns:a16="http://schemas.microsoft.com/office/drawing/2014/main" id="{4C48F82D-1A0A-3342-A462-E44E0D5C22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Frequencies of each type of result (previous slide) are commonly entered into a confusion matrix. Notice that we are assuming (for now) that we have a binary model prediction of present and absent – in fact, most models give a continuous output describing relative suitability, or probability of occurrence. We will return to methods for converting continuous ouputs into binary predictions (thresholding) later (slides 44 and 45).</a:t>
            </a:r>
          </a:p>
        </p:txBody>
      </p:sp>
    </p:spTree>
    <p:extLst>
      <p:ext uri="{BB962C8B-B14F-4D97-AF65-F5344CB8AC3E}">
        <p14:creationId xmlns:p14="http://schemas.microsoft.com/office/powerpoint/2010/main" val="18686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19518EC-F271-DC4E-A939-16DF824229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8D918C8-992E-3944-BE67-249199BEB6C3}" type="slidenum">
              <a:rPr lang="en-GB" altLang="en-US" sz="1200"/>
              <a:pPr/>
              <a:t>79</a:t>
            </a:fld>
            <a:endParaRPr lang="en-GB" altLang="en-US" sz="1200"/>
          </a:p>
        </p:txBody>
      </p:sp>
      <p:sp>
        <p:nvSpPr>
          <p:cNvPr id="81922" name="Rectangle 2">
            <a:extLst>
              <a:ext uri="{FF2B5EF4-FFF2-40B4-BE49-F238E27FC236}">
                <a16:creationId xmlns:a16="http://schemas.microsoft.com/office/drawing/2014/main" id="{7C8FE952-6C00-F343-9D27-E2884D0EB22C}"/>
              </a:ext>
            </a:extLst>
          </p:cNvPr>
          <p:cNvSpPr>
            <a:spLocks noGrp="1" noRot="1" noChangeAspect="1" noChangeArrowheads="1" noTextEdit="1"/>
          </p:cNvSpPr>
          <p:nvPr>
            <p:ph type="sldImg"/>
          </p:nvPr>
        </p:nvSpPr>
        <p:spPr>
          <a:xfrm>
            <a:off x="917575" y="744538"/>
            <a:ext cx="4962525" cy="3722687"/>
          </a:xfrm>
          <a:ln/>
        </p:spPr>
      </p:sp>
      <p:sp>
        <p:nvSpPr>
          <p:cNvPr id="81923" name="Rectangle 3">
            <a:extLst>
              <a:ext uri="{FF2B5EF4-FFF2-40B4-BE49-F238E27FC236}">
                <a16:creationId xmlns:a16="http://schemas.microsoft.com/office/drawing/2014/main" id="{0923A522-630D-BE4F-B1E7-9BDCDDB249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 simple measure of predictive performance that can be derived from the confusion matrix is the proportion (or percentage) of test localities that are correctly predicted. This measure is may be termed ‘accuracy’ or ‘correct classification rate’. The accuracy is simple and logical, but it is possible to obtain high accuracy using a poor model when prevalence (the proportion of recorded presences relative to the number of sampled sites) is imbalanced. For example, if prevalence is 5% then 95% of tests localities can be correctly classified simply by predicting all sites as ‘absent’.</a:t>
            </a:r>
          </a:p>
        </p:txBody>
      </p:sp>
    </p:spTree>
    <p:extLst>
      <p:ext uri="{BB962C8B-B14F-4D97-AF65-F5344CB8AC3E}">
        <p14:creationId xmlns:p14="http://schemas.microsoft.com/office/powerpoint/2010/main" val="263341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89EEBC68-9E97-F742-B9A4-77C985CFE0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52CEC0A-F8AD-5343-B310-A56F304D5647}" type="slidenum">
              <a:rPr lang="en-GB" altLang="en-US" sz="1200"/>
              <a:pPr/>
              <a:t>80</a:t>
            </a:fld>
            <a:endParaRPr lang="en-GB" altLang="en-US" sz="1200"/>
          </a:p>
        </p:txBody>
      </p:sp>
      <p:sp>
        <p:nvSpPr>
          <p:cNvPr id="83970" name="Rectangle 2">
            <a:extLst>
              <a:ext uri="{FF2B5EF4-FFF2-40B4-BE49-F238E27FC236}">
                <a16:creationId xmlns:a16="http://schemas.microsoft.com/office/drawing/2014/main" id="{25F7A55B-BDC6-0B4A-B058-D48B38F87193}"/>
              </a:ext>
            </a:extLst>
          </p:cNvPr>
          <p:cNvSpPr>
            <a:spLocks noGrp="1" noRot="1" noChangeAspect="1" noChangeArrowheads="1" noTextEdit="1"/>
          </p:cNvSpPr>
          <p:nvPr>
            <p:ph type="sldImg"/>
          </p:nvPr>
        </p:nvSpPr>
        <p:spPr>
          <a:xfrm>
            <a:off x="917575" y="744538"/>
            <a:ext cx="4962525" cy="3722687"/>
          </a:xfrm>
          <a:ln/>
        </p:spPr>
      </p:sp>
      <p:sp>
        <p:nvSpPr>
          <p:cNvPr id="83971" name="Rectangle 3">
            <a:extLst>
              <a:ext uri="{FF2B5EF4-FFF2-40B4-BE49-F238E27FC236}">
                <a16:creationId xmlns:a16="http://schemas.microsoft.com/office/drawing/2014/main" id="{A1AC7F58-3DBC-4042-93CF-E25410F26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To avoid problems with the ‘accuracy’ measure (previous slide), Cohen (1960) introduced a measure of accuracy that is adjusted to account for chance agreement. The statistic is termed Kappa (</a:t>
            </a:r>
            <a:r>
              <a:rPr lang="en-US" altLang="en-US" i="1">
                <a:latin typeface="Times New Roman" panose="02020603050405020304" pitchFamily="18" charset="0"/>
                <a:ea typeface="ＭＳ Ｐゴシック" panose="020B0600070205080204" pitchFamily="34" charset="-128"/>
              </a:rPr>
              <a:t>k</a:t>
            </a:r>
            <a:r>
              <a:rPr lang="en-US" altLang="en-US">
                <a:latin typeface="Times New Roman" panose="02020603050405020304" pitchFamily="18" charset="0"/>
                <a:ea typeface="ＭＳ Ｐゴシック" panose="020B0600070205080204" pitchFamily="34" charset="-128"/>
              </a:rPr>
              <a:t>) and is similar to accuracy but with the proportion of correct predictions expected by change subtracted, and the remainder normalized by the maximum possible excess beyond chance. Both accuracy and Kappa make use of all the elements in the confusion matrix. These tests therefore take into account both errors of </a:t>
            </a:r>
            <a:r>
              <a:rPr lang="en-US" altLang="en-US" i="1">
                <a:latin typeface="Times New Roman" panose="02020603050405020304" pitchFamily="18" charset="0"/>
                <a:ea typeface="ＭＳ Ｐゴシック" panose="020B0600070205080204" pitchFamily="34" charset="-128"/>
              </a:rPr>
              <a:t>omission</a:t>
            </a:r>
            <a:r>
              <a:rPr lang="en-US" altLang="en-US">
                <a:latin typeface="Times New Roman" panose="02020603050405020304" pitchFamily="18" charset="0"/>
                <a:ea typeface="ＭＳ Ｐゴシック" panose="020B0600070205080204" pitchFamily="34" charset="-128"/>
              </a:rPr>
              <a:t> (incorrect classification of observed presence ) and </a:t>
            </a:r>
            <a:r>
              <a:rPr lang="en-US" altLang="en-US" i="1">
                <a:latin typeface="Times New Roman" panose="02020603050405020304" pitchFamily="18" charset="0"/>
                <a:ea typeface="ＭＳ Ｐゴシック" panose="020B0600070205080204" pitchFamily="34" charset="-128"/>
              </a:rPr>
              <a:t>commission</a:t>
            </a:r>
            <a:r>
              <a:rPr lang="en-US" altLang="en-US">
                <a:latin typeface="Times New Roman" panose="02020603050405020304" pitchFamily="18" charset="0"/>
                <a:ea typeface="ＭＳ Ｐゴシック" panose="020B0600070205080204" pitchFamily="34" charset="-128"/>
              </a:rPr>
              <a:t> (incorrect classification of observed absence).</a:t>
            </a:r>
          </a:p>
        </p:txBody>
      </p:sp>
    </p:spTree>
    <p:extLst>
      <p:ext uri="{BB962C8B-B14F-4D97-AF65-F5344CB8AC3E}">
        <p14:creationId xmlns:p14="http://schemas.microsoft.com/office/powerpoint/2010/main" val="2051376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143BB9D0-D279-884D-8DE9-B272023FD5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5DF0988-BAA8-DA4C-9E9C-903F9BADEE32}" type="slidenum">
              <a:rPr lang="en-GB" altLang="en-US" sz="1200"/>
              <a:pPr/>
              <a:t>81</a:t>
            </a:fld>
            <a:endParaRPr lang="en-GB" altLang="en-US" sz="1200"/>
          </a:p>
        </p:txBody>
      </p:sp>
      <p:sp>
        <p:nvSpPr>
          <p:cNvPr id="86018" name="Rectangle 2">
            <a:extLst>
              <a:ext uri="{FF2B5EF4-FFF2-40B4-BE49-F238E27FC236}">
                <a16:creationId xmlns:a16="http://schemas.microsoft.com/office/drawing/2014/main" id="{B89C494D-8EEE-984B-81B7-9EF012BE325D}"/>
              </a:ext>
            </a:extLst>
          </p:cNvPr>
          <p:cNvSpPr>
            <a:spLocks noGrp="1" noRot="1" noChangeAspect="1" noChangeArrowheads="1" noTextEdit="1"/>
          </p:cNvSpPr>
          <p:nvPr>
            <p:ph type="sldImg"/>
          </p:nvPr>
        </p:nvSpPr>
        <p:spPr>
          <a:xfrm>
            <a:off x="917575" y="744538"/>
            <a:ext cx="4962525" cy="3722687"/>
          </a:xfrm>
          <a:ln/>
        </p:spPr>
      </p:sp>
      <p:sp>
        <p:nvSpPr>
          <p:cNvPr id="86019" name="Rectangle 3">
            <a:extLst>
              <a:ext uri="{FF2B5EF4-FFF2-40B4-BE49-F238E27FC236}">
                <a16:creationId xmlns:a16="http://schemas.microsoft.com/office/drawing/2014/main" id="{5D9A0E4A-4BD0-A944-B9DD-B39FA409A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It is common that observed absence data are not available for testing predictive performance (e.g. for species that are difficult to detect in the field, or when using specimens from natural history museum collections). In these cases the proportion of observed occurrences correctly predicted can be calculated. This measure is sometimes termed ‘sensitivity’ or ‘true positive fraction’.</a:t>
            </a:r>
          </a:p>
        </p:txBody>
      </p:sp>
    </p:spTree>
    <p:extLst>
      <p:ext uri="{BB962C8B-B14F-4D97-AF65-F5344CB8AC3E}">
        <p14:creationId xmlns:p14="http://schemas.microsoft.com/office/powerpoint/2010/main" val="1970041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9483F7B-D356-CC47-A248-9AE8214558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855E099-710F-AD4A-B028-2499791319A8}" type="slidenum">
              <a:rPr lang="en-GB" altLang="en-US" sz="1200"/>
              <a:pPr/>
              <a:t>82</a:t>
            </a:fld>
            <a:endParaRPr lang="en-GB" altLang="en-US" sz="1200"/>
          </a:p>
        </p:txBody>
      </p:sp>
      <p:sp>
        <p:nvSpPr>
          <p:cNvPr id="88066" name="Rectangle 2">
            <a:extLst>
              <a:ext uri="{FF2B5EF4-FFF2-40B4-BE49-F238E27FC236}">
                <a16:creationId xmlns:a16="http://schemas.microsoft.com/office/drawing/2014/main" id="{75479DEB-C123-8E48-B599-376645AE28EF}"/>
              </a:ext>
            </a:extLst>
          </p:cNvPr>
          <p:cNvSpPr>
            <a:spLocks noGrp="1" noRot="1" noChangeAspect="1" noChangeArrowheads="1" noTextEdit="1"/>
          </p:cNvSpPr>
          <p:nvPr>
            <p:ph type="sldImg"/>
          </p:nvPr>
        </p:nvSpPr>
        <p:spPr>
          <a:xfrm>
            <a:off x="917575" y="744538"/>
            <a:ext cx="4962525" cy="3722687"/>
          </a:xfrm>
          <a:ln/>
        </p:spPr>
      </p:sp>
      <p:sp>
        <p:nvSpPr>
          <p:cNvPr id="88067" name="Rectangle 3">
            <a:extLst>
              <a:ext uri="{FF2B5EF4-FFF2-40B4-BE49-F238E27FC236}">
                <a16:creationId xmlns:a16="http://schemas.microsoft.com/office/drawing/2014/main" id="{AF329A77-0415-844F-8D87-5F8A1B2C21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Alternatively, we may calculate the proportion of presences that are incorrectly predicted (often termed ‘omission rate’ or ‘false positive fraction’). Note that these two measures – sensitivity and omission rate – sum to 1. Thus, high sensitivity means low omission, and vice-versa. </a:t>
            </a:r>
          </a:p>
        </p:txBody>
      </p:sp>
    </p:spTree>
    <p:extLst>
      <p:ext uri="{BB962C8B-B14F-4D97-AF65-F5344CB8AC3E}">
        <p14:creationId xmlns:p14="http://schemas.microsoft.com/office/powerpoint/2010/main" val="412857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a:t>
            </a:r>
            <a:r>
              <a:rPr lang="en-US" baseline="0" dirty="0"/>
              <a:t> dots are observed presence locations</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10</a:t>
            </a:fld>
            <a:endParaRPr lang="en-US"/>
          </a:p>
        </p:txBody>
      </p:sp>
    </p:spTree>
    <p:extLst>
      <p:ext uri="{BB962C8B-B14F-4D97-AF65-F5344CB8AC3E}">
        <p14:creationId xmlns:p14="http://schemas.microsoft.com/office/powerpoint/2010/main" val="3771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11</a:t>
            </a:fld>
            <a:endParaRPr lang="en-US"/>
          </a:p>
        </p:txBody>
      </p:sp>
    </p:spTree>
    <p:extLst>
      <p:ext uri="{BB962C8B-B14F-4D97-AF65-F5344CB8AC3E}">
        <p14:creationId xmlns:p14="http://schemas.microsoft.com/office/powerpoint/2010/main" val="20178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BD464E8-5D63-4D4F-B722-01C7232C64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25717DD-9FE7-BE47-93F7-602668207C97}" type="slidenum">
              <a:rPr lang="en-GB" altLang="en-US" sz="1200"/>
              <a:pPr/>
              <a:t>12</a:t>
            </a:fld>
            <a:endParaRPr lang="en-GB" altLang="en-US" sz="1200"/>
          </a:p>
        </p:txBody>
      </p:sp>
      <p:sp>
        <p:nvSpPr>
          <p:cNvPr id="57346" name="Rectangle 2">
            <a:extLst>
              <a:ext uri="{FF2B5EF4-FFF2-40B4-BE49-F238E27FC236}">
                <a16:creationId xmlns:a16="http://schemas.microsoft.com/office/drawing/2014/main" id="{19EF3BE4-B42B-704B-8200-3962D1B66FE7}"/>
              </a:ext>
            </a:extLst>
          </p:cNvPr>
          <p:cNvSpPr>
            <a:spLocks noGrp="1" noRot="1" noChangeAspect="1" noChangeArrowheads="1" noTextEdit="1"/>
          </p:cNvSpPr>
          <p:nvPr>
            <p:ph type="sldImg"/>
          </p:nvPr>
        </p:nvSpPr>
        <p:spPr>
          <a:xfrm>
            <a:off x="917575" y="744538"/>
            <a:ext cx="4962525" cy="3722687"/>
          </a:xfrm>
          <a:ln/>
        </p:spPr>
      </p:sp>
      <p:sp>
        <p:nvSpPr>
          <p:cNvPr id="57347" name="Rectangle 3">
            <a:extLst>
              <a:ext uri="{FF2B5EF4-FFF2-40B4-BE49-F238E27FC236}">
                <a16:creationId xmlns:a16="http://schemas.microsoft.com/office/drawing/2014/main" id="{5117CB21-2B23-A647-943C-61288B1951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‘Method’ refers to a statistical or machine-learning technique. ‘Model/software name’ refers to a name (or acronym) given to a published model that implements the method(s) stated. ‘Species data type’ refers to the type of species distribution data required (see slide 28 for further explanation). ‘R’ is a free software environment for statistical computing and graphics.</a:t>
            </a:r>
          </a:p>
          <a:p>
            <a:r>
              <a:rPr lang="en-US" altLang="en-US">
                <a:latin typeface="Times New Roman" panose="02020603050405020304" pitchFamily="18" charset="0"/>
                <a:ea typeface="ＭＳ Ｐゴシック" panose="020B0600070205080204" pitchFamily="34" charset="-128"/>
              </a:rPr>
              <a:t>Regression acronyms: generalized linear model (GLM), generalized additive model (GAM), boosted regression trees (BRT), multivariate adaptive regression splines (MARS).</a:t>
            </a:r>
          </a:p>
          <a:p>
            <a:r>
              <a:rPr lang="en-US" altLang="en-US">
                <a:latin typeface="Times New Roman" panose="02020603050405020304" pitchFamily="18" charset="0"/>
                <a:ea typeface="ＭＳ Ｐゴシック" panose="020B0600070205080204" pitchFamily="34" charset="-128"/>
              </a:rPr>
              <a:t>Emphasize that it is not possible to recommend a single approach – each method has pros and cons, and different methods may be best for different applications. Later in the presentation we will look at studies that compare results between different methods.</a:t>
            </a:r>
          </a:p>
        </p:txBody>
      </p:sp>
    </p:spTree>
    <p:extLst>
      <p:ext uri="{BB962C8B-B14F-4D97-AF65-F5344CB8AC3E}">
        <p14:creationId xmlns:p14="http://schemas.microsoft.com/office/powerpoint/2010/main" val="239284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Bio6</a:t>
            </a:r>
            <a:r>
              <a:rPr lang="en-US" baseline="0" dirty="0"/>
              <a:t> (min temp coldest month) and Grass most important variables</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13</a:t>
            </a:fld>
            <a:endParaRPr lang="en-US"/>
          </a:p>
        </p:txBody>
      </p:sp>
    </p:spTree>
    <p:extLst>
      <p:ext uri="{BB962C8B-B14F-4D97-AF65-F5344CB8AC3E}">
        <p14:creationId xmlns:p14="http://schemas.microsoft.com/office/powerpoint/2010/main" val="185494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Bio6</a:t>
            </a:r>
            <a:r>
              <a:rPr lang="en-US" baseline="0" dirty="0"/>
              <a:t> (min temp coldest month) and Grass most important variables</a:t>
            </a:r>
            <a:endParaRPr lang="en-US" dirty="0"/>
          </a:p>
        </p:txBody>
      </p:sp>
      <p:sp>
        <p:nvSpPr>
          <p:cNvPr id="4" name="Slide Number Placeholder 3"/>
          <p:cNvSpPr>
            <a:spLocks noGrp="1"/>
          </p:cNvSpPr>
          <p:nvPr>
            <p:ph type="sldNum" sz="quarter" idx="10"/>
          </p:nvPr>
        </p:nvSpPr>
        <p:spPr/>
        <p:txBody>
          <a:bodyPr/>
          <a:lstStyle/>
          <a:p>
            <a:fld id="{B3637A5E-AAF4-9B4F-91F3-E873EA9D78AE}" type="slidenum">
              <a:rPr lang="en-US" smtClean="0"/>
              <a:t>14</a:t>
            </a:fld>
            <a:endParaRPr lang="en-US"/>
          </a:p>
        </p:txBody>
      </p:sp>
    </p:spTree>
    <p:extLst>
      <p:ext uri="{BB962C8B-B14F-4D97-AF65-F5344CB8AC3E}">
        <p14:creationId xmlns:p14="http://schemas.microsoft.com/office/powerpoint/2010/main" val="135972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9C0063D-4CA5-0040-8B0B-59A17B33BC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4F9D0F-E198-0549-8015-6DDC2D924FAB}" type="slidenum">
              <a:rPr lang="en-GB" altLang="en-US" sz="1200"/>
              <a:pPr/>
              <a:t>15</a:t>
            </a:fld>
            <a:endParaRPr lang="en-GB" altLang="en-US" sz="1200"/>
          </a:p>
        </p:txBody>
      </p:sp>
      <p:sp>
        <p:nvSpPr>
          <p:cNvPr id="18434" name="Rectangle 2">
            <a:extLst>
              <a:ext uri="{FF2B5EF4-FFF2-40B4-BE49-F238E27FC236}">
                <a16:creationId xmlns:a16="http://schemas.microsoft.com/office/drawing/2014/main" id="{0B73BDD1-5C50-664D-862A-6506CBBA873F}"/>
              </a:ext>
            </a:extLst>
          </p:cNvPr>
          <p:cNvSpPr>
            <a:spLocks noGrp="1" noRot="1" noChangeAspect="1" noChangeArrowheads="1" noTextEdit="1"/>
          </p:cNvSpPr>
          <p:nvPr>
            <p:ph type="sldImg"/>
          </p:nvPr>
        </p:nvSpPr>
        <p:spPr>
          <a:xfrm>
            <a:off x="917575" y="744538"/>
            <a:ext cx="4962525" cy="3722687"/>
          </a:xfrm>
          <a:ln/>
        </p:spPr>
      </p:sp>
      <p:sp>
        <p:nvSpPr>
          <p:cNvPr id="18435" name="Rectangle 3">
            <a:extLst>
              <a:ext uri="{FF2B5EF4-FFF2-40B4-BE49-F238E27FC236}">
                <a16:creationId xmlns:a16="http://schemas.microsoft.com/office/drawing/2014/main" id="{F715C169-4D54-B741-9448-EB0204C2E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Times New Roman" panose="02020603050405020304" pitchFamily="18" charset="0"/>
                <a:ea typeface="ＭＳ Ｐゴシック" panose="020B0600070205080204" pitchFamily="34" charset="-128"/>
              </a:rPr>
              <a:t>Geographical space refers to spatial location as commonly referenced using </a:t>
            </a:r>
            <a:r>
              <a:rPr lang="en-US" altLang="en-US" i="1" dirty="0">
                <a:latin typeface="Times New Roman" panose="02020603050405020304" pitchFamily="18" charset="0"/>
                <a:ea typeface="ＭＳ Ｐゴシック" panose="020B0600070205080204" pitchFamily="34" charset="-128"/>
              </a:rPr>
              <a:t>x</a:t>
            </a:r>
            <a:r>
              <a:rPr lang="en-US" altLang="en-US" dirty="0">
                <a:latin typeface="Times New Roman" panose="02020603050405020304" pitchFamily="18" charset="0"/>
                <a:ea typeface="ＭＳ Ｐゴシック" panose="020B0600070205080204" pitchFamily="34" charset="-128"/>
              </a:rPr>
              <a:t> and </a:t>
            </a:r>
            <a:r>
              <a:rPr lang="en-US" altLang="en-US" i="1" dirty="0">
                <a:latin typeface="Times New Roman" panose="02020603050405020304" pitchFamily="18" charset="0"/>
                <a:ea typeface="ＭＳ Ｐゴシック" panose="020B0600070205080204" pitchFamily="34" charset="-128"/>
              </a:rPr>
              <a:t>y</a:t>
            </a:r>
            <a:r>
              <a:rPr lang="en-US" altLang="en-US" dirty="0">
                <a:latin typeface="Times New Roman" panose="02020603050405020304" pitchFamily="18" charset="0"/>
                <a:ea typeface="ＭＳ Ｐゴシック" panose="020B0600070205080204" pitchFamily="34" charset="-128"/>
              </a:rPr>
              <a:t> coordinates. Environmental space refers to Hutchinson’s </a:t>
            </a:r>
            <a:r>
              <a:rPr lang="en-US" altLang="en-US" i="1" dirty="0">
                <a:latin typeface="Times New Roman" panose="02020603050405020304" pitchFamily="18" charset="0"/>
                <a:ea typeface="ＭＳ Ｐゴシック" panose="020B0600070205080204" pitchFamily="34" charset="-128"/>
              </a:rPr>
              <a:t>n</a:t>
            </a:r>
            <a:r>
              <a:rPr lang="en-US" altLang="en-US" dirty="0">
                <a:latin typeface="Times New Roman" panose="02020603050405020304" pitchFamily="18" charset="0"/>
                <a:ea typeface="ＭＳ Ｐゴシック" panose="020B0600070205080204" pitchFamily="34" charset="-128"/>
              </a:rPr>
              <a:t>-dimensional niche, illustrated here for simplicity in only two dimensions (defined by two environmental factors, </a:t>
            </a:r>
            <a:r>
              <a:rPr lang="en-US" altLang="en-US" i="1" dirty="0">
                <a:latin typeface="Times New Roman" panose="02020603050405020304" pitchFamily="18" charset="0"/>
                <a:ea typeface="ＭＳ Ｐゴシック" panose="020B0600070205080204" pitchFamily="34" charset="-128"/>
              </a:rPr>
              <a:t>e1</a:t>
            </a:r>
            <a:r>
              <a:rPr lang="en-US" altLang="en-US" dirty="0">
                <a:latin typeface="Times New Roman" panose="02020603050405020304" pitchFamily="18" charset="0"/>
                <a:ea typeface="ＭＳ Ｐゴシック" panose="020B0600070205080204" pitchFamily="34" charset="-128"/>
              </a:rPr>
              <a:t> and </a:t>
            </a:r>
            <a:r>
              <a:rPr lang="en-US" altLang="en-US" i="1" dirty="0">
                <a:latin typeface="Times New Roman" panose="02020603050405020304" pitchFamily="18" charset="0"/>
                <a:ea typeface="ＭＳ Ｐゴシック" panose="020B0600070205080204" pitchFamily="34" charset="-128"/>
              </a:rPr>
              <a:t>e2</a:t>
            </a:r>
            <a:r>
              <a:rPr lang="en-US" altLang="en-US" dirty="0">
                <a:latin typeface="Times New Roman" panose="02020603050405020304" pitchFamily="18" charset="0"/>
                <a:ea typeface="ＭＳ Ｐゴシック" panose="020B0600070205080204" pitchFamily="34" charset="-128"/>
              </a:rPr>
              <a:t>). Crosses represent observed species occurrence records. Grey shading in geographical space represents the species’ </a:t>
            </a:r>
            <a:r>
              <a:rPr lang="en-US" altLang="en-US" i="1" dirty="0">
                <a:latin typeface="Times New Roman" panose="02020603050405020304" pitchFamily="18" charset="0"/>
                <a:ea typeface="ＭＳ Ｐゴシック" panose="020B0600070205080204" pitchFamily="34" charset="-128"/>
              </a:rPr>
              <a:t>actual distribution</a:t>
            </a:r>
            <a:r>
              <a:rPr lang="en-US" altLang="en-US" dirty="0">
                <a:latin typeface="Times New Roman" panose="02020603050405020304" pitchFamily="18" charset="0"/>
                <a:ea typeface="ＭＳ Ｐゴシック" panose="020B0600070205080204" pitchFamily="34" charset="-128"/>
              </a:rPr>
              <a:t> (i.e. those areas that are truly occupied by the species). Notice that some areas of actual distribution may be unknown (e.g. area </a:t>
            </a:r>
            <a:r>
              <a:rPr lang="en-US" altLang="en-US" i="1" dirty="0">
                <a:latin typeface="Times New Roman" panose="02020603050405020304" pitchFamily="18" charset="0"/>
                <a:ea typeface="ＭＳ Ｐゴシック" panose="020B0600070205080204" pitchFamily="34" charset="-128"/>
              </a:rPr>
              <a:t>A</a:t>
            </a:r>
            <a:r>
              <a:rPr lang="en-US" altLang="en-US" dirty="0">
                <a:latin typeface="Times New Roman" panose="02020603050405020304" pitchFamily="18" charset="0"/>
                <a:ea typeface="ＭＳ Ｐゴシック" panose="020B0600070205080204" pitchFamily="34" charset="-128"/>
              </a:rPr>
              <a:t> is occupied but the species has not been detected there). The grey area in environmental space represents that part of the niche that is occupied by the species: the </a:t>
            </a:r>
            <a:r>
              <a:rPr lang="en-US" altLang="en-US" i="1" dirty="0">
                <a:latin typeface="Times New Roman" panose="02020603050405020304" pitchFamily="18" charset="0"/>
                <a:ea typeface="ＭＳ Ｐゴシック" panose="020B0600070205080204" pitchFamily="34" charset="-128"/>
              </a:rPr>
              <a:t>occupied niche</a:t>
            </a:r>
            <a:r>
              <a:rPr lang="en-US" altLang="en-US" dirty="0">
                <a:latin typeface="Times New Roman" panose="02020603050405020304" pitchFamily="18" charset="0"/>
                <a:ea typeface="ＭＳ Ｐゴシック" panose="020B0600070205080204" pitchFamily="34" charset="-128"/>
              </a:rPr>
              <a:t>. Again, notice that the observed occurrence records may not identify the full extent of the occupied niche (e.g. the shaded area immediately around label </a:t>
            </a:r>
            <a:r>
              <a:rPr lang="en-US" altLang="en-US" i="1" dirty="0">
                <a:latin typeface="Times New Roman" panose="02020603050405020304" pitchFamily="18" charset="0"/>
                <a:ea typeface="ＭＳ Ｐゴシック" panose="020B0600070205080204" pitchFamily="34" charset="-128"/>
              </a:rPr>
              <a:t>D</a:t>
            </a:r>
            <a:r>
              <a:rPr lang="en-US" altLang="en-US" dirty="0">
                <a:latin typeface="Times New Roman" panose="02020603050405020304" pitchFamily="18" charset="0"/>
                <a:ea typeface="ＭＳ Ｐゴシック" panose="020B0600070205080204" pitchFamily="34" charset="-128"/>
              </a:rPr>
              <a:t> does not include any known localities). The solid line in environmental space depicts the species’ </a:t>
            </a:r>
            <a:r>
              <a:rPr lang="en-US" altLang="en-US" i="1" dirty="0">
                <a:latin typeface="Times New Roman" panose="02020603050405020304" pitchFamily="18" charset="0"/>
                <a:ea typeface="ＭＳ Ｐゴシック" panose="020B0600070205080204" pitchFamily="34" charset="-128"/>
              </a:rPr>
              <a:t>fundamental niche</a:t>
            </a:r>
            <a:r>
              <a:rPr lang="en-US" altLang="en-US" dirty="0">
                <a:latin typeface="Times New Roman" panose="02020603050405020304" pitchFamily="18" charset="0"/>
                <a:ea typeface="ＭＳ Ｐゴシック" panose="020B0600070205080204" pitchFamily="34" charset="-128"/>
              </a:rPr>
              <a:t>, which represents the full range of abiotic conditions within which the species is viable. In geographical space, the solid lines depict areas with abiotic conditions that fall within the fundamental niche; this is the species’ </a:t>
            </a:r>
            <a:r>
              <a:rPr lang="en-US" altLang="en-US" i="1" dirty="0">
                <a:latin typeface="Times New Roman" panose="02020603050405020304" pitchFamily="18" charset="0"/>
                <a:ea typeface="ＭＳ Ｐゴシック" panose="020B0600070205080204" pitchFamily="34" charset="-128"/>
              </a:rPr>
              <a:t>potential distribution</a:t>
            </a:r>
            <a:r>
              <a:rPr lang="en-US" altLang="en-US" dirty="0">
                <a:latin typeface="Times New Roman" panose="02020603050405020304" pitchFamily="18" charset="0"/>
                <a:ea typeface="ＭＳ Ｐゴシック" panose="020B0600070205080204" pitchFamily="34" charset="-128"/>
              </a:rPr>
              <a:t>. Some regions of the potential distribution may not be inhabited by the species due to biotic interactions or dispersal limitations. For example, area </a:t>
            </a:r>
            <a:r>
              <a:rPr lang="en-US" altLang="en-US" i="1" dirty="0">
                <a:latin typeface="Times New Roman" panose="02020603050405020304" pitchFamily="18" charset="0"/>
                <a:ea typeface="ＭＳ Ｐゴシック" panose="020B0600070205080204" pitchFamily="34" charset="-128"/>
              </a:rPr>
              <a:t>B</a:t>
            </a:r>
            <a:r>
              <a:rPr lang="en-US" altLang="en-US" dirty="0">
                <a:latin typeface="Times New Roman" panose="02020603050405020304" pitchFamily="18" charset="0"/>
                <a:ea typeface="ＭＳ Ｐゴシック" panose="020B0600070205080204" pitchFamily="34" charset="-128"/>
              </a:rPr>
              <a:t> is environmentally suitable for the species, but is not part of the actual distribution, perhaps because the species has been unable to disperse across unsuitable environments to reach this area. Similarly, the non-shaded area around label </a:t>
            </a:r>
            <a:r>
              <a:rPr lang="en-US" altLang="en-US" i="1"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is within the species’ potential distribution, but is not inhabited, perhaps due to competition from another species. Thus, the non-shaded area around label </a:t>
            </a:r>
            <a:r>
              <a:rPr lang="en-US" altLang="en-US" i="1" dirty="0">
                <a:latin typeface="Times New Roman" panose="02020603050405020304" pitchFamily="18" charset="0"/>
                <a:ea typeface="ＭＳ Ｐゴシック" panose="020B0600070205080204" pitchFamily="34" charset="-128"/>
              </a:rPr>
              <a:t>E</a:t>
            </a:r>
            <a:r>
              <a:rPr lang="en-US" altLang="en-US" dirty="0">
                <a:latin typeface="Times New Roman" panose="02020603050405020304" pitchFamily="18" charset="0"/>
                <a:ea typeface="ＭＳ Ｐゴシック" panose="020B0600070205080204" pitchFamily="34" charset="-128"/>
              </a:rPr>
              <a:t> identifies those parts of the fundamental niche that are unoccupied, for example due to biotic interactions or geographical constraints on species dispersal.</a:t>
            </a:r>
          </a:p>
        </p:txBody>
      </p:sp>
    </p:spTree>
    <p:extLst>
      <p:ext uri="{BB962C8B-B14F-4D97-AF65-F5344CB8AC3E}">
        <p14:creationId xmlns:p14="http://schemas.microsoft.com/office/powerpoint/2010/main" val="237893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2CBB11-4573-A347-9A87-317A32769C15}"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38028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2CBB11-4573-A347-9A87-317A32769C15}"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35433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2CBB11-4573-A347-9A87-317A32769C15}"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362441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2CBB11-4573-A347-9A87-317A32769C15}"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14056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2CBB11-4573-A347-9A87-317A32769C15}"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03593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2CBB11-4573-A347-9A87-317A32769C15}"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245300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2CBB11-4573-A347-9A87-317A32769C15}" type="datetimeFigureOut">
              <a:rPr lang="en-US" smtClean="0"/>
              <a:t>10/8/20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236150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CBB11-4573-A347-9A87-317A32769C15}" type="datetimeFigureOut">
              <a:rPr lang="en-US" smtClean="0"/>
              <a:t>10/8/20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310169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CBB11-4573-A347-9A87-317A32769C15}" type="datetimeFigureOut">
              <a:rPr lang="en-US" smtClean="0"/>
              <a:t>10/8/20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33508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2CBB11-4573-A347-9A87-317A32769C15}"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3432308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2CBB11-4573-A347-9A87-317A32769C15}"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F21CD-1BF4-6B4B-BB8D-361AA2EE27E3}" type="slidenum">
              <a:rPr lang="en-US" smtClean="0"/>
              <a:t>‹#›</a:t>
            </a:fld>
            <a:endParaRPr lang="en-US"/>
          </a:p>
        </p:txBody>
      </p:sp>
    </p:spTree>
    <p:extLst>
      <p:ext uri="{BB962C8B-B14F-4D97-AF65-F5344CB8AC3E}">
        <p14:creationId xmlns:p14="http://schemas.microsoft.com/office/powerpoint/2010/main" val="136531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CBB11-4573-A347-9A87-317A32769C15}" type="datetimeFigureOut">
              <a:rPr lang="en-US" smtClean="0"/>
              <a:t>10/8/20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F21CD-1BF4-6B4B-BB8D-361AA2EE27E3}" type="slidenum">
              <a:rPr lang="en-US" smtClean="0"/>
              <a:t>‹#›</a:t>
            </a:fld>
            <a:endParaRPr lang="en-US"/>
          </a:p>
        </p:txBody>
      </p:sp>
    </p:spTree>
    <p:extLst>
      <p:ext uri="{BB962C8B-B14F-4D97-AF65-F5344CB8AC3E}">
        <p14:creationId xmlns:p14="http://schemas.microsoft.com/office/powerpoint/2010/main" val="1117577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5" Type="http://schemas.openxmlformats.org/officeDocument/2006/relationships/image" Target="../media/image47.jpg"/><Relationship Id="rId4" Type="http://schemas.openxmlformats.org/officeDocument/2006/relationships/image" Target="../media/image46.gif"/></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5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jpeg"/><Relationship Id="rId17" Type="http://schemas.openxmlformats.org/officeDocument/2006/relationships/image" Target="../media/image87.png"/><Relationship Id="rId2" Type="http://schemas.openxmlformats.org/officeDocument/2006/relationships/image" Target="../media/image72.jpe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tiff"/><Relationship Id="rId11" Type="http://schemas.openxmlformats.org/officeDocument/2006/relationships/image" Target="../media/image81.jp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jpg"/></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jpg"/><Relationship Id="rId18" Type="http://schemas.openxmlformats.org/officeDocument/2006/relationships/image" Target="../media/image90.jpeg"/><Relationship Id="rId3" Type="http://schemas.openxmlformats.org/officeDocument/2006/relationships/image" Target="../media/image73.png"/><Relationship Id="rId21" Type="http://schemas.openxmlformats.org/officeDocument/2006/relationships/image" Target="../media/image86.png"/><Relationship Id="rId7" Type="http://schemas.openxmlformats.org/officeDocument/2006/relationships/image" Target="../media/image88.jpeg"/><Relationship Id="rId12" Type="http://schemas.openxmlformats.org/officeDocument/2006/relationships/image" Target="../media/image89.jpeg"/><Relationship Id="rId17" Type="http://schemas.openxmlformats.org/officeDocument/2006/relationships/image" Target="../media/image85.jpeg"/><Relationship Id="rId2" Type="http://schemas.openxmlformats.org/officeDocument/2006/relationships/image" Target="../media/image72.jpeg"/><Relationship Id="rId16" Type="http://schemas.openxmlformats.org/officeDocument/2006/relationships/image" Target="../media/image84.jpg"/><Relationship Id="rId20"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76.tiff"/><Relationship Id="rId11" Type="http://schemas.openxmlformats.org/officeDocument/2006/relationships/image" Target="../media/image80.png"/><Relationship Id="rId24" Type="http://schemas.openxmlformats.org/officeDocument/2006/relationships/image" Target="../media/image95.jpg"/><Relationship Id="rId5" Type="http://schemas.openxmlformats.org/officeDocument/2006/relationships/image" Target="../media/image75.png"/><Relationship Id="rId15" Type="http://schemas.openxmlformats.org/officeDocument/2006/relationships/image" Target="../media/image83.jpeg"/><Relationship Id="rId23" Type="http://schemas.openxmlformats.org/officeDocument/2006/relationships/image" Target="../media/image94.png"/><Relationship Id="rId10" Type="http://schemas.openxmlformats.org/officeDocument/2006/relationships/image" Target="../media/image79.png"/><Relationship Id="rId19" Type="http://schemas.openxmlformats.org/officeDocument/2006/relationships/image" Target="../media/image91.png"/><Relationship Id="rId4" Type="http://schemas.openxmlformats.org/officeDocument/2006/relationships/image" Target="../media/image74.png"/><Relationship Id="rId9" Type="http://schemas.openxmlformats.org/officeDocument/2006/relationships/image" Target="../media/image78.png"/><Relationship Id="rId14" Type="http://schemas.openxmlformats.org/officeDocument/2006/relationships/image" Target="../media/image82.jpeg"/><Relationship Id="rId22" Type="http://schemas.openxmlformats.org/officeDocument/2006/relationships/image" Target="../media/image93.jpg"/></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nsf.gov/index.jsp" TargetMode="Externa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4.png"/><Relationship Id="rId3" Type="http://schemas.openxmlformats.org/officeDocument/2006/relationships/image" Target="../media/image107.png"/><Relationship Id="rId7" Type="http://schemas.openxmlformats.org/officeDocument/2006/relationships/image" Target="../media/image89.jpeg"/><Relationship Id="rId12" Type="http://schemas.openxmlformats.org/officeDocument/2006/relationships/image" Target="../media/image93.jpg"/><Relationship Id="rId2" Type="http://schemas.openxmlformats.org/officeDocument/2006/relationships/hyperlink" Target="http://www.nsf.gov/index.jsp" TargetMode="Externa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92.jpeg"/><Relationship Id="rId5" Type="http://schemas.openxmlformats.org/officeDocument/2006/relationships/image" Target="../media/image108.emf"/><Relationship Id="rId15" Type="http://schemas.openxmlformats.org/officeDocument/2006/relationships/image" Target="../media/image62.jpeg"/><Relationship Id="rId10" Type="http://schemas.openxmlformats.org/officeDocument/2006/relationships/image" Target="../media/image91.png"/><Relationship Id="rId4" Type="http://schemas.openxmlformats.org/officeDocument/2006/relationships/image" Target="../media/image106.jpeg"/><Relationship Id="rId9" Type="http://schemas.openxmlformats.org/officeDocument/2006/relationships/image" Target="../media/image90.jpeg"/><Relationship Id="rId14" Type="http://schemas.openxmlformats.org/officeDocument/2006/relationships/image" Target="../media/image95.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8.png"/><Relationship Id="rId3" Type="http://schemas.openxmlformats.org/officeDocument/2006/relationships/image" Target="../media/image111.jpeg"/><Relationship Id="rId21" Type="http://schemas.openxmlformats.org/officeDocument/2006/relationships/image" Target="../media/image89.jpeg"/><Relationship Id="rId7" Type="http://schemas.openxmlformats.org/officeDocument/2006/relationships/image" Target="../media/image113.png"/><Relationship Id="rId12" Type="http://schemas.openxmlformats.org/officeDocument/2006/relationships/image" Target="../media/image73.png"/><Relationship Id="rId17" Type="http://schemas.openxmlformats.org/officeDocument/2006/relationships/image" Target="../media/image77.png"/><Relationship Id="rId2" Type="http://schemas.openxmlformats.org/officeDocument/2006/relationships/image" Target="../media/image110.jpeg"/><Relationship Id="rId16" Type="http://schemas.openxmlformats.org/officeDocument/2006/relationships/image" Target="../media/image88.jpe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72.jpeg"/><Relationship Id="rId5" Type="http://schemas.openxmlformats.org/officeDocument/2006/relationships/hyperlink" Target="http://www.nsf.gov/index.jsp" TargetMode="External"/><Relationship Id="rId15" Type="http://schemas.openxmlformats.org/officeDocument/2006/relationships/image" Target="../media/image76.tiff"/><Relationship Id="rId23" Type="http://schemas.openxmlformats.org/officeDocument/2006/relationships/image" Target="../media/image93.jpg"/><Relationship Id="rId10" Type="http://schemas.openxmlformats.org/officeDocument/2006/relationships/image" Target="../media/image114.png"/><Relationship Id="rId19" Type="http://schemas.openxmlformats.org/officeDocument/2006/relationships/image" Target="../media/image115.png"/><Relationship Id="rId4" Type="http://schemas.openxmlformats.org/officeDocument/2006/relationships/image" Target="../media/image112.jpeg"/><Relationship Id="rId9" Type="http://schemas.openxmlformats.org/officeDocument/2006/relationships/image" Target="../media/image108.emf"/><Relationship Id="rId14" Type="http://schemas.openxmlformats.org/officeDocument/2006/relationships/image" Target="../media/image75.png"/><Relationship Id="rId22"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9.emf"/><Relationship Id="rId4"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EBA7-B133-F84F-9C2E-9831B7C93EC1}"/>
              </a:ext>
            </a:extLst>
          </p:cNvPr>
          <p:cNvSpPr>
            <a:spLocks noGrp="1"/>
          </p:cNvSpPr>
          <p:nvPr>
            <p:ph type="ctrTitle"/>
          </p:nvPr>
        </p:nvSpPr>
        <p:spPr>
          <a:xfrm>
            <a:off x="0" y="144900"/>
            <a:ext cx="9144000" cy="1736452"/>
          </a:xfrm>
        </p:spPr>
        <p:txBody>
          <a:bodyPr>
            <a:normAutofit/>
          </a:bodyPr>
          <a:lstStyle/>
          <a:p>
            <a:r>
              <a:rPr lang="en-US" sz="5200" b="1" dirty="0"/>
              <a:t>Species Distribution Modeling for Conservation in R and Wallace</a:t>
            </a:r>
          </a:p>
        </p:txBody>
      </p:sp>
      <p:sp>
        <p:nvSpPr>
          <p:cNvPr id="3" name="Subtitle 2">
            <a:extLst>
              <a:ext uri="{FF2B5EF4-FFF2-40B4-BE49-F238E27FC236}">
                <a16:creationId xmlns:a16="http://schemas.microsoft.com/office/drawing/2014/main" id="{D5456D5D-97A5-3D4F-849F-9202825B922E}"/>
              </a:ext>
            </a:extLst>
          </p:cNvPr>
          <p:cNvSpPr>
            <a:spLocks noGrp="1"/>
          </p:cNvSpPr>
          <p:nvPr>
            <p:ph type="subTitle" idx="1"/>
          </p:nvPr>
        </p:nvSpPr>
        <p:spPr>
          <a:xfrm>
            <a:off x="1143000" y="1881352"/>
            <a:ext cx="6858000" cy="1655762"/>
          </a:xfrm>
        </p:spPr>
        <p:txBody>
          <a:bodyPr>
            <a:normAutofit fontScale="77500" lnSpcReduction="20000"/>
          </a:bodyPr>
          <a:lstStyle/>
          <a:p>
            <a:r>
              <a:rPr lang="en-US" dirty="0"/>
              <a:t>Matt Aiello-Lammens, Pace University</a:t>
            </a:r>
          </a:p>
          <a:p>
            <a:r>
              <a:rPr lang="en-US" dirty="0"/>
              <a:t>Andrea Paz, CUNY</a:t>
            </a:r>
          </a:p>
          <a:p>
            <a:r>
              <a:rPr lang="en-US" dirty="0"/>
              <a:t>Gonzalo Pinilla, CUNY</a:t>
            </a:r>
          </a:p>
          <a:p>
            <a:r>
              <a:rPr lang="en-US" dirty="0"/>
              <a:t>Pete Galante, AMNH</a:t>
            </a:r>
          </a:p>
          <a:p>
            <a:r>
              <a:rPr lang="en-US" dirty="0"/>
              <a:t>Erica Johnson</a:t>
            </a:r>
            <a:r>
              <a:rPr lang="en-US"/>
              <a:t>, CUNY</a:t>
            </a:r>
            <a:endParaRPr lang="en-US" dirty="0"/>
          </a:p>
        </p:txBody>
      </p:sp>
      <p:pic>
        <p:nvPicPr>
          <p:cNvPr id="4" name="Picture 3">
            <a:extLst>
              <a:ext uri="{FF2B5EF4-FFF2-40B4-BE49-F238E27FC236}">
                <a16:creationId xmlns:a16="http://schemas.microsoft.com/office/drawing/2014/main" id="{A9BE0A08-6BA9-F24D-9D14-CCE6B574E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0354"/>
            <a:ext cx="9144000" cy="3297646"/>
          </a:xfrm>
          <a:prstGeom prst="rect">
            <a:avLst/>
          </a:prstGeom>
        </p:spPr>
      </p:pic>
    </p:spTree>
    <p:extLst>
      <p:ext uri="{BB962C8B-B14F-4D97-AF65-F5344CB8AC3E}">
        <p14:creationId xmlns:p14="http://schemas.microsoft.com/office/powerpoint/2010/main" val="183790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79" y="3948064"/>
            <a:ext cx="3164954" cy="2670048"/>
          </a:xfrm>
          <a:prstGeom prst="rect">
            <a:avLst/>
          </a:prstGeom>
        </p:spPr>
      </p:pic>
      <p:pic>
        <p:nvPicPr>
          <p:cNvPr id="5" name="Picture 4" descr="Untitl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91" y="903115"/>
            <a:ext cx="3164954" cy="2670048"/>
          </a:xfrm>
          <a:prstGeom prst="rect">
            <a:avLst/>
          </a:prstGeom>
        </p:spPr>
      </p:pic>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sp>
        <p:nvSpPr>
          <p:cNvPr id="6" name="TextBox 5"/>
          <p:cNvSpPr txBox="1"/>
          <p:nvPr/>
        </p:nvSpPr>
        <p:spPr>
          <a:xfrm>
            <a:off x="4501445" y="2880665"/>
            <a:ext cx="4233334" cy="1384995"/>
          </a:xfrm>
          <a:prstGeom prst="rect">
            <a:avLst/>
          </a:prstGeom>
          <a:noFill/>
        </p:spPr>
        <p:txBody>
          <a:bodyPr wrap="square" rtlCol="0">
            <a:spAutoFit/>
          </a:bodyPr>
          <a:lstStyle/>
          <a:p>
            <a:r>
              <a:rPr lang="en-US" sz="2800" dirty="0">
                <a:solidFill>
                  <a:schemeClr val="accent2"/>
                </a:solidFill>
              </a:rPr>
              <a:t>GB Presence </a:t>
            </a:r>
            <a:r>
              <a:rPr lang="en-US" sz="2800" dirty="0"/>
              <a:t>= </a:t>
            </a:r>
          </a:p>
          <a:p>
            <a:r>
              <a:rPr lang="en-US" sz="2800" dirty="0"/>
              <a:t>Mean Annual Temperature + Total Precipitation + … </a:t>
            </a:r>
          </a:p>
        </p:txBody>
      </p:sp>
    </p:spTree>
    <p:extLst>
      <p:ext uri="{BB962C8B-B14F-4D97-AF65-F5344CB8AC3E}">
        <p14:creationId xmlns:p14="http://schemas.microsoft.com/office/powerpoint/2010/main" val="4007381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sp>
        <p:nvSpPr>
          <p:cNvPr id="6" name="TextBox 5"/>
          <p:cNvSpPr txBox="1"/>
          <p:nvPr/>
        </p:nvSpPr>
        <p:spPr>
          <a:xfrm>
            <a:off x="719667" y="5759331"/>
            <a:ext cx="7704668" cy="954107"/>
          </a:xfrm>
          <a:prstGeom prst="rect">
            <a:avLst/>
          </a:prstGeom>
          <a:noFill/>
        </p:spPr>
        <p:txBody>
          <a:bodyPr wrap="square" rtlCol="0">
            <a:spAutoFit/>
          </a:bodyPr>
          <a:lstStyle/>
          <a:p>
            <a:r>
              <a:rPr lang="en-US" sz="2800" dirty="0">
                <a:solidFill>
                  <a:schemeClr val="accent2"/>
                </a:solidFill>
              </a:rPr>
              <a:t>GB Suitability </a:t>
            </a:r>
            <a:r>
              <a:rPr lang="en-US" sz="2800" dirty="0"/>
              <a:t>~ </a:t>
            </a:r>
          </a:p>
          <a:p>
            <a:r>
              <a:rPr lang="en-US" sz="2800" dirty="0"/>
              <a:t>Mean Annual Temperature + Total Precipitation + …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0"/>
            <a:ext cx="9144000" cy="32976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296" y="3831046"/>
            <a:ext cx="1143000" cy="1244600"/>
          </a:xfrm>
          <a:prstGeom prst="rect">
            <a:avLst/>
          </a:prstGeom>
        </p:spPr>
      </p:pic>
    </p:spTree>
    <p:extLst>
      <p:ext uri="{BB962C8B-B14F-4D97-AF65-F5344CB8AC3E}">
        <p14:creationId xmlns:p14="http://schemas.microsoft.com/office/powerpoint/2010/main" val="340502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4E187AF-AB85-9D42-98FE-9B96A67F028E}"/>
              </a:ext>
            </a:extLst>
          </p:cNvPr>
          <p:cNvSpPr>
            <a:spLocks noGrp="1" noChangeArrowheads="1"/>
          </p:cNvSpPr>
          <p:nvPr>
            <p:ph type="title"/>
          </p:nvPr>
        </p:nvSpPr>
        <p:spPr bwMode="auto">
          <a:xfrm>
            <a:off x="685800" y="457200"/>
            <a:ext cx="7772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r>
              <a:rPr lang="en-US" altLang="en-US" sz="2800" b="1" dirty="0">
                <a:latin typeface="+mn-lt"/>
                <a:ea typeface="ＭＳ Ｐゴシック" panose="020B0600070205080204" pitchFamily="34" charset="-128"/>
              </a:rPr>
              <a:t>Model algorithms – </a:t>
            </a:r>
            <a:r>
              <a:rPr lang="en-US" altLang="en-US" sz="2800" b="1" i="1" dirty="0">
                <a:latin typeface="+mn-lt"/>
                <a:ea typeface="ＭＳ Ｐゴシック" panose="020B0600070205080204" pitchFamily="34" charset="-128"/>
              </a:rPr>
              <a:t>some</a:t>
            </a:r>
            <a:r>
              <a:rPr lang="en-US" altLang="en-US" sz="2800" b="1" dirty="0">
                <a:latin typeface="+mn-lt"/>
                <a:ea typeface="ＭＳ Ｐゴシック" panose="020B0600070205080204" pitchFamily="34" charset="-128"/>
              </a:rPr>
              <a:t> approaches that have been applied:</a:t>
            </a:r>
          </a:p>
        </p:txBody>
      </p:sp>
      <p:graphicFrame>
        <p:nvGraphicFramePr>
          <p:cNvPr id="259134" name="Group 62">
            <a:extLst>
              <a:ext uri="{FF2B5EF4-FFF2-40B4-BE49-F238E27FC236}">
                <a16:creationId xmlns:a16="http://schemas.microsoft.com/office/drawing/2014/main" id="{9D62BC85-95A4-594F-A160-1F8D7A0B27E7}"/>
              </a:ext>
            </a:extLst>
          </p:cNvPr>
          <p:cNvGraphicFramePr>
            <a:graphicFrameLocks noGrp="1"/>
          </p:cNvGraphicFramePr>
          <p:nvPr/>
        </p:nvGraphicFramePr>
        <p:xfrm>
          <a:off x="685800" y="1600200"/>
          <a:ext cx="7620000" cy="3170240"/>
        </p:xfrm>
        <a:graphic>
          <a:graphicData uri="http://schemas.openxmlformats.org/drawingml/2006/table">
            <a:tbl>
              <a:tblPr/>
              <a:tblGrid>
                <a:gridCol w="4621213">
                  <a:extLst>
                    <a:ext uri="{9D8B030D-6E8A-4147-A177-3AD203B41FA5}">
                      <a16:colId xmlns:a16="http://schemas.microsoft.com/office/drawing/2014/main" val="20000"/>
                    </a:ext>
                  </a:extLst>
                </a:gridCol>
                <a:gridCol w="2998787">
                  <a:extLst>
                    <a:ext uri="{9D8B030D-6E8A-4147-A177-3AD203B41FA5}">
                      <a16:colId xmlns:a16="http://schemas.microsoft.com/office/drawing/2014/main" val="20001"/>
                    </a:ext>
                  </a:extLst>
                </a:gridCol>
              </a:tblGrid>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Times New Roman" charset="0"/>
                        </a:rPr>
                        <a:t>Method(s)</a:t>
                      </a:r>
                    </a:p>
                  </a:txBody>
                  <a:tcPr marT="45725" marB="45725"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Times New Roman" charset="0"/>
                        </a:rPr>
                        <a:t>Model/software name</a:t>
                      </a:r>
                    </a:p>
                  </a:txBody>
                  <a:tcPr marT="45725" marB="45725"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Gower Metric</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DOMAIN</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Ecological Niche Factor Analysis (ENFA)</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BIOMAPPER</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Maximum Entropy</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MAXENT</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Genetic algorithm</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GARP</a:t>
                      </a: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Regression (GLM, GAM, BRT, MARS)</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Implemented in R</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Artificial Neural Network (ANN)</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SPECIES</a:t>
                      </a: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96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Multiple methods</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Times New Roman" charset="0"/>
                        </a:rPr>
                        <a:t>BIOMOD</a:t>
                      </a:r>
                      <a:endParaRPr kumimoji="0" lang="en-US" sz="2000" b="0" i="0" u="none" strike="noStrike" cap="none" normalizeH="0" baseline="0">
                        <a:ln>
                          <a:noFill/>
                        </a:ln>
                        <a:solidFill>
                          <a:schemeClr val="tx1"/>
                        </a:solidFill>
                        <a:effectLst/>
                        <a:latin typeface="Times New Roman" charset="0"/>
                        <a:ea typeface="Times New Roman" charset="0"/>
                        <a:cs typeface="Times New Roman" charset="0"/>
                      </a:endParaRPr>
                    </a:p>
                  </a:txBody>
                  <a:tcPr marT="45725" marB="45725"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A17A5BC4-B2CA-9845-8F12-15C3160D04E5}"/>
              </a:ext>
            </a:extLst>
          </p:cNvPr>
          <p:cNvSpPr txBox="1"/>
          <p:nvPr/>
        </p:nvSpPr>
        <p:spPr>
          <a:xfrm>
            <a:off x="102668" y="5006898"/>
            <a:ext cx="9081717" cy="1754326"/>
          </a:xfrm>
          <a:prstGeom prst="rect">
            <a:avLst/>
          </a:prstGeom>
          <a:noFill/>
        </p:spPr>
        <p:txBody>
          <a:bodyPr wrap="none" rtlCol="0">
            <a:spAutoFit/>
          </a:bodyPr>
          <a:lstStyle/>
          <a:p>
            <a:pPr marL="285750" indent="-285750">
              <a:buFont typeface="Arial" panose="020B0604020202020204" pitchFamily="34" charset="0"/>
              <a:buChar char="•"/>
            </a:pPr>
            <a:r>
              <a:rPr lang="en-US" sz="2400" b="1" dirty="0"/>
              <a:t>Commonalities among occurrence locations</a:t>
            </a:r>
          </a:p>
          <a:p>
            <a:pPr marL="285750" indent="-285750">
              <a:buFont typeface="Arial" panose="020B0604020202020204" pitchFamily="34" charset="0"/>
              <a:buChar char="•"/>
            </a:pPr>
            <a:r>
              <a:rPr lang="en-US" sz="2400" b="1" dirty="0"/>
              <a:t>Comparison between occurrences and absences (pseudo-absence</a:t>
            </a:r>
            <a:r>
              <a:rPr lang="en-US" sz="2400" b="1" dirty="0">
                <a:solidFill>
                  <a:srgbClr val="C00000"/>
                </a:solidFill>
              </a:rPr>
              <a:t>*</a:t>
            </a:r>
            <a:r>
              <a:rPr lang="en-US" sz="2400" b="1" dirty="0"/>
              <a:t>)</a:t>
            </a:r>
          </a:p>
          <a:p>
            <a:pPr marL="285750" indent="-285750">
              <a:buFont typeface="Arial" panose="020B0604020202020204" pitchFamily="34" charset="0"/>
              <a:buChar char="•"/>
            </a:pPr>
            <a:r>
              <a:rPr lang="en-US" sz="2400" b="1" dirty="0"/>
              <a:t>Comparison between occurrences and background</a:t>
            </a:r>
          </a:p>
          <a:p>
            <a:pPr marL="285750" indent="-285750">
              <a:buFont typeface="Arial" panose="020B0604020202020204" pitchFamily="34" charset="0"/>
              <a:buChar char="•"/>
            </a:pPr>
            <a:endParaRPr lang="en-US" sz="1200" b="1" dirty="0"/>
          </a:p>
          <a:p>
            <a:r>
              <a:rPr lang="en-US" sz="2000" b="1" dirty="0">
                <a:solidFill>
                  <a:srgbClr val="C00000"/>
                </a:solidFill>
              </a:rPr>
              <a:t>* Complex and somewhat controversial issue</a:t>
            </a:r>
          </a:p>
        </p:txBody>
      </p:sp>
    </p:spTree>
    <p:extLst>
      <p:ext uri="{BB962C8B-B14F-4D97-AF65-F5344CB8AC3E}">
        <p14:creationId xmlns:p14="http://schemas.microsoft.com/office/powerpoint/2010/main" val="15717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53444"/>
            <a:ext cx="5943600" cy="4572000"/>
          </a:xfrm>
          <a:prstGeom prst="rect">
            <a:avLst/>
          </a:prstGeom>
        </p:spPr>
      </p:pic>
      <p:sp>
        <p:nvSpPr>
          <p:cNvPr id="7" name="Rectangle 6"/>
          <p:cNvSpPr/>
          <p:nvPr/>
        </p:nvSpPr>
        <p:spPr>
          <a:xfrm>
            <a:off x="-3022" y="6085275"/>
            <a:ext cx="9150086" cy="523220"/>
          </a:xfrm>
          <a:prstGeom prst="rect">
            <a:avLst/>
          </a:prstGeom>
        </p:spPr>
        <p:txBody>
          <a:bodyPr wrap="none">
            <a:spAutoFit/>
          </a:bodyPr>
          <a:lstStyle/>
          <a:p>
            <a:pPr lvl="0" algn="ctr"/>
            <a:r>
              <a:rPr lang="en-US" sz="2800" b="1" dirty="0">
                <a:solidFill>
                  <a:srgbClr val="1F497D"/>
                </a:solidFill>
                <a:cs typeface="Calibri"/>
              </a:rPr>
              <a:t>Glossy buckthorn does better in places with warmer winters</a:t>
            </a:r>
          </a:p>
        </p:txBody>
      </p:sp>
      <p:sp>
        <p:nvSpPr>
          <p:cNvPr id="8"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CURRENT distribution of buckthorn</a:t>
            </a:r>
          </a:p>
        </p:txBody>
      </p:sp>
    </p:spTree>
    <p:extLst>
      <p:ext uri="{BB962C8B-B14F-4D97-AF65-F5344CB8AC3E}">
        <p14:creationId xmlns:p14="http://schemas.microsoft.com/office/powerpoint/2010/main" val="55464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53444"/>
            <a:ext cx="5943600" cy="4572000"/>
          </a:xfrm>
          <a:prstGeom prst="rect">
            <a:avLst/>
          </a:prstGeom>
        </p:spPr>
      </p:pic>
      <p:sp>
        <p:nvSpPr>
          <p:cNvPr id="7" name="Rectangle 6"/>
          <p:cNvSpPr/>
          <p:nvPr/>
        </p:nvSpPr>
        <p:spPr>
          <a:xfrm>
            <a:off x="-103401" y="6085275"/>
            <a:ext cx="9350837" cy="523220"/>
          </a:xfrm>
          <a:prstGeom prst="rect">
            <a:avLst/>
          </a:prstGeom>
        </p:spPr>
        <p:txBody>
          <a:bodyPr wrap="none">
            <a:spAutoFit/>
          </a:bodyPr>
          <a:lstStyle/>
          <a:p>
            <a:pPr lvl="0" algn="ctr"/>
            <a:r>
              <a:rPr lang="en-US" sz="2800" b="1" dirty="0">
                <a:solidFill>
                  <a:srgbClr val="1F497D"/>
                </a:solidFill>
                <a:cs typeface="Calibri"/>
              </a:rPr>
              <a:t>Glossy buckthorn does not do well with long growing seasons</a:t>
            </a:r>
          </a:p>
        </p:txBody>
      </p:sp>
      <p:sp>
        <p:nvSpPr>
          <p:cNvPr id="8"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CURRENT distribution of buckthorn</a:t>
            </a:r>
          </a:p>
        </p:txBody>
      </p:sp>
    </p:spTree>
    <p:extLst>
      <p:ext uri="{BB962C8B-B14F-4D97-AF65-F5344CB8AC3E}">
        <p14:creationId xmlns:p14="http://schemas.microsoft.com/office/powerpoint/2010/main" val="18338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F0A3E010-0425-8247-99AD-8CF88BAC6FBE}"/>
              </a:ext>
            </a:extLst>
          </p:cNvPr>
          <p:cNvSpPr txBox="1">
            <a:spLocks noChangeArrowheads="1"/>
          </p:cNvSpPr>
          <p:nvPr/>
        </p:nvSpPr>
        <p:spPr bwMode="auto">
          <a:xfrm>
            <a:off x="762000" y="228600"/>
            <a:ext cx="7715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mn-lt"/>
              </a:rPr>
              <a:t>Diagram illustrating the relationship between species’ position in geographical space and environmental space</a:t>
            </a:r>
          </a:p>
        </p:txBody>
      </p:sp>
      <p:pic>
        <p:nvPicPr>
          <p:cNvPr id="17410" name="Picture 5" descr="base">
            <a:extLst>
              <a:ext uri="{FF2B5EF4-FFF2-40B4-BE49-F238E27FC236}">
                <a16:creationId xmlns:a16="http://schemas.microsoft.com/office/drawing/2014/main" id="{52F0197F-C454-8B4E-A1F1-5ACC0943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153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descr="legend">
            <a:extLst>
              <a:ext uri="{FF2B5EF4-FFF2-40B4-BE49-F238E27FC236}">
                <a16:creationId xmlns:a16="http://schemas.microsoft.com/office/drawing/2014/main" id="{ADA45008-9D6B-3A4F-BB87-C44D55104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334000"/>
            <a:ext cx="4724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54A6C9-F750-484E-AD1B-34823F3F9ECD}"/>
              </a:ext>
            </a:extLst>
          </p:cNvPr>
          <p:cNvSpPr/>
          <p:nvPr/>
        </p:nvSpPr>
        <p:spPr>
          <a:xfrm>
            <a:off x="4151586" y="1295400"/>
            <a:ext cx="4656083" cy="383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94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F0A3E010-0425-8247-99AD-8CF88BAC6FBE}"/>
              </a:ext>
            </a:extLst>
          </p:cNvPr>
          <p:cNvSpPr txBox="1">
            <a:spLocks noChangeArrowheads="1"/>
          </p:cNvSpPr>
          <p:nvPr/>
        </p:nvSpPr>
        <p:spPr bwMode="auto">
          <a:xfrm>
            <a:off x="762000" y="228600"/>
            <a:ext cx="7715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mn-lt"/>
              </a:rPr>
              <a:t>Diagram illustrating the relationship between species’ position in geographical space and environmental space</a:t>
            </a:r>
          </a:p>
        </p:txBody>
      </p:sp>
      <p:pic>
        <p:nvPicPr>
          <p:cNvPr id="17410" name="Picture 5" descr="base">
            <a:extLst>
              <a:ext uri="{FF2B5EF4-FFF2-40B4-BE49-F238E27FC236}">
                <a16:creationId xmlns:a16="http://schemas.microsoft.com/office/drawing/2014/main" id="{52F0197F-C454-8B4E-A1F1-5ACC0943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153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descr="legend">
            <a:extLst>
              <a:ext uri="{FF2B5EF4-FFF2-40B4-BE49-F238E27FC236}">
                <a16:creationId xmlns:a16="http://schemas.microsoft.com/office/drawing/2014/main" id="{ADA45008-9D6B-3A4F-BB87-C44D55104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334000"/>
            <a:ext cx="4724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8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base_modeled4">
            <a:extLst>
              <a:ext uri="{FF2B5EF4-FFF2-40B4-BE49-F238E27FC236}">
                <a16:creationId xmlns:a16="http://schemas.microsoft.com/office/drawing/2014/main" id="{7B27D9A5-11C4-C142-B1C0-EDB28020F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9938"/>
            <a:ext cx="59436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2">
            <a:extLst>
              <a:ext uri="{FF2B5EF4-FFF2-40B4-BE49-F238E27FC236}">
                <a16:creationId xmlns:a16="http://schemas.microsoft.com/office/drawing/2014/main" id="{BE057792-743E-F045-9858-57C128C36FF8}"/>
              </a:ext>
            </a:extLst>
          </p:cNvPr>
          <p:cNvSpPr txBox="1">
            <a:spLocks noChangeArrowheads="1"/>
          </p:cNvSpPr>
          <p:nvPr/>
        </p:nvSpPr>
        <p:spPr bwMode="auto">
          <a:xfrm>
            <a:off x="266700" y="145143"/>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Calibri" panose="020F0502020204030204" pitchFamily="34" charset="0"/>
                <a:cs typeface="Calibri" panose="020F0502020204030204" pitchFamily="34" charset="0"/>
              </a:rPr>
              <a:t>Illustration of the general species’ distribution modeling approach</a:t>
            </a:r>
          </a:p>
        </p:txBody>
      </p:sp>
      <p:pic>
        <p:nvPicPr>
          <p:cNvPr id="19459" name="Picture 7" descr="legend2">
            <a:extLst>
              <a:ext uri="{FF2B5EF4-FFF2-40B4-BE49-F238E27FC236}">
                <a16:creationId xmlns:a16="http://schemas.microsoft.com/office/drawing/2014/main" id="{5DBD6763-7B08-2349-A415-49A08582D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003800"/>
            <a:ext cx="312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10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0F8E8501-FE4B-1844-96DA-36E312106A3F}"/>
              </a:ext>
            </a:extLst>
          </p:cNvPr>
          <p:cNvSpPr>
            <a:spLocks noChangeArrowheads="1"/>
          </p:cNvSpPr>
          <p:nvPr/>
        </p:nvSpPr>
        <p:spPr bwMode="auto">
          <a:xfrm>
            <a:off x="609600" y="4572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b="1" dirty="0">
                <a:solidFill>
                  <a:srgbClr val="C00000"/>
                </a:solidFill>
                <a:latin typeface="Calibri" panose="020F0502020204030204" pitchFamily="34" charset="0"/>
                <a:cs typeface="Calibri" panose="020F0502020204030204" pitchFamily="34" charset="0"/>
              </a:rPr>
              <a:t>Two key factors determining the degree to which observed localities can be used to estimate the niche or distribution:</a:t>
            </a:r>
          </a:p>
        </p:txBody>
      </p:sp>
      <p:sp>
        <p:nvSpPr>
          <p:cNvPr id="21506" name="Rectangle 3">
            <a:extLst>
              <a:ext uri="{FF2B5EF4-FFF2-40B4-BE49-F238E27FC236}">
                <a16:creationId xmlns:a16="http://schemas.microsoft.com/office/drawing/2014/main" id="{D7334B81-9ED9-6C42-B709-89FD94F4E2A1}"/>
              </a:ext>
            </a:extLst>
          </p:cNvPr>
          <p:cNvSpPr>
            <a:spLocks noGrp="1" noChangeArrowheads="1"/>
          </p:cNvSpPr>
          <p:nvPr>
            <p:ph type="body" sz="half" idx="1"/>
          </p:nvPr>
        </p:nvSpPr>
        <p:spPr bwMode="auto">
          <a:xfrm>
            <a:off x="762000" y="1752600"/>
            <a:ext cx="80010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i="1">
                <a:ea typeface="ＭＳ Ｐゴシック" panose="020B0600070205080204" pitchFamily="34" charset="-128"/>
              </a:rPr>
              <a:t>Equilibrium</a:t>
            </a:r>
            <a:r>
              <a:rPr lang="en-US" altLang="en-US" sz="2400">
                <a:ea typeface="ＭＳ Ｐゴシック" panose="020B0600070205080204" pitchFamily="34" charset="-128"/>
              </a:rPr>
              <a:t>: A species is said to be at equilibrium with current environmental conditions if it occurs in all suitable areas, whilst being absent from all unsuitable areas. The degree to which a species is at equilibrium depends both on biotic interactions (e.g. competitive exclusion from an area) and dispersal ability.</a:t>
            </a:r>
          </a:p>
          <a:p>
            <a:pPr>
              <a:spcBef>
                <a:spcPct val="80000"/>
              </a:spcBef>
            </a:pPr>
            <a:r>
              <a:rPr lang="en-US" altLang="en-US" sz="2400" i="1">
                <a:ea typeface="ＭＳ Ｐゴシック" panose="020B0600070205080204" pitchFamily="34" charset="-128"/>
              </a:rPr>
              <a:t>Sampling adequacy</a:t>
            </a:r>
            <a:r>
              <a:rPr lang="en-US" altLang="en-US" sz="2400">
                <a:ea typeface="ＭＳ Ｐゴシック" panose="020B0600070205080204" pitchFamily="34" charset="-128"/>
              </a:rPr>
              <a:t>: The extent to which the observed occurrence records provide a sample of the environmental space.</a:t>
            </a:r>
            <a:endParaRPr lang="en-US" altLang="en-US" sz="2400" i="1">
              <a:ea typeface="ＭＳ Ｐゴシック" panose="020B0600070205080204" pitchFamily="34" charset="-128"/>
            </a:endParaRPr>
          </a:p>
        </p:txBody>
      </p:sp>
    </p:spTree>
    <p:extLst>
      <p:ext uri="{BB962C8B-B14F-4D97-AF65-F5344CB8AC3E}">
        <p14:creationId xmlns:p14="http://schemas.microsoft.com/office/powerpoint/2010/main" val="265326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a:extLst>
              <a:ext uri="{FF2B5EF4-FFF2-40B4-BE49-F238E27FC236}">
                <a16:creationId xmlns:a16="http://schemas.microsoft.com/office/drawing/2014/main" id="{6CB17CC5-3AF7-B142-B83B-EFD3939C89B4}"/>
              </a:ext>
            </a:extLst>
          </p:cNvPr>
          <p:cNvSpPr txBox="1">
            <a:spLocks noChangeArrowheads="1"/>
          </p:cNvSpPr>
          <p:nvPr/>
        </p:nvSpPr>
        <p:spPr bwMode="auto">
          <a:xfrm>
            <a:off x="609600" y="228600"/>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latin typeface="+mn-lt"/>
              </a:rPr>
              <a:t>Suppose equilibrium and good sampling: the ideal scenario</a:t>
            </a:r>
          </a:p>
        </p:txBody>
      </p:sp>
      <p:pic>
        <p:nvPicPr>
          <p:cNvPr id="23554" name="Picture 6" descr="HiEquil_GoodGeoSa_GoodEnvSa">
            <a:extLst>
              <a:ext uri="{FF2B5EF4-FFF2-40B4-BE49-F238E27FC236}">
                <a16:creationId xmlns:a16="http://schemas.microsoft.com/office/drawing/2014/main" id="{62B6E22B-1244-4344-AA8A-51E21DD93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55663"/>
            <a:ext cx="57912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legend2">
            <a:extLst>
              <a:ext uri="{FF2B5EF4-FFF2-40B4-BE49-F238E27FC236}">
                <a16:creationId xmlns:a16="http://schemas.microsoft.com/office/drawing/2014/main" id="{4D1AAD1F-8897-704E-9F29-3EDFDE830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94275"/>
            <a:ext cx="3219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9FBC-F287-ED4C-AB9A-D2CB5F5A6F9B}"/>
              </a:ext>
            </a:extLst>
          </p:cNvPr>
          <p:cNvSpPr>
            <a:spLocks noGrp="1"/>
          </p:cNvSpPr>
          <p:nvPr>
            <p:ph type="title"/>
          </p:nvPr>
        </p:nvSpPr>
        <p:spPr/>
        <p:txBody>
          <a:bodyPr/>
          <a:lstStyle/>
          <a:p>
            <a:r>
              <a:rPr lang="en-US" dirty="0"/>
              <a:t>Workshop Overview</a:t>
            </a:r>
          </a:p>
        </p:txBody>
      </p:sp>
      <p:sp>
        <p:nvSpPr>
          <p:cNvPr id="3" name="Content Placeholder 2">
            <a:extLst>
              <a:ext uri="{FF2B5EF4-FFF2-40B4-BE49-F238E27FC236}">
                <a16:creationId xmlns:a16="http://schemas.microsoft.com/office/drawing/2014/main" id="{0972C5F0-8874-E246-8E1A-748351F0439B}"/>
              </a:ext>
            </a:extLst>
          </p:cNvPr>
          <p:cNvSpPr>
            <a:spLocks noGrp="1"/>
          </p:cNvSpPr>
          <p:nvPr>
            <p:ph idx="1"/>
          </p:nvPr>
        </p:nvSpPr>
        <p:spPr/>
        <p:txBody>
          <a:bodyPr/>
          <a:lstStyle/>
          <a:p>
            <a:r>
              <a:rPr lang="en-US" dirty="0"/>
              <a:t>Intro to SDMs and Wallace – 30 min</a:t>
            </a:r>
          </a:p>
          <a:p>
            <a:r>
              <a:rPr lang="en-US" dirty="0"/>
              <a:t>Install trouble shooting – 10 min</a:t>
            </a:r>
          </a:p>
          <a:p>
            <a:r>
              <a:rPr lang="en-US" dirty="0"/>
              <a:t>Making SDMs using Wallace – 30 min </a:t>
            </a:r>
          </a:p>
          <a:p>
            <a:r>
              <a:rPr lang="en-US" dirty="0"/>
              <a:t>Break out Q&amp;A sessions – 20 min</a:t>
            </a:r>
          </a:p>
        </p:txBody>
      </p:sp>
    </p:spTree>
    <p:extLst>
      <p:ext uri="{BB962C8B-B14F-4D97-AF65-F5344CB8AC3E}">
        <p14:creationId xmlns:p14="http://schemas.microsoft.com/office/powerpoint/2010/main" val="2987379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a:extLst>
              <a:ext uri="{FF2B5EF4-FFF2-40B4-BE49-F238E27FC236}">
                <a16:creationId xmlns:a16="http://schemas.microsoft.com/office/drawing/2014/main" id="{78C6239C-7555-214B-BB25-B8E90E4C8676}"/>
              </a:ext>
            </a:extLst>
          </p:cNvPr>
          <p:cNvSpPr txBox="1">
            <a:spLocks noChangeArrowheads="1"/>
          </p:cNvSpPr>
          <p:nvPr/>
        </p:nvSpPr>
        <p:spPr bwMode="auto">
          <a:xfrm>
            <a:off x="511175" y="87087"/>
            <a:ext cx="812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mn-lt"/>
              </a:rPr>
              <a:t>Suppose high equilibrium but poor sampling (in both geographical and environmental space)</a:t>
            </a:r>
          </a:p>
        </p:txBody>
      </p:sp>
      <p:pic>
        <p:nvPicPr>
          <p:cNvPr id="25602" name="Picture 6" descr="HiEquil_PoorGeoSa_PoorEnvSa">
            <a:extLst>
              <a:ext uri="{FF2B5EF4-FFF2-40B4-BE49-F238E27FC236}">
                <a16:creationId xmlns:a16="http://schemas.microsoft.com/office/drawing/2014/main" id="{CD2BD6CB-8FA4-2C4C-835B-BABF475E0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58838"/>
            <a:ext cx="57912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descr="legend2">
            <a:extLst>
              <a:ext uri="{FF2B5EF4-FFF2-40B4-BE49-F238E27FC236}">
                <a16:creationId xmlns:a16="http://schemas.microsoft.com/office/drawing/2014/main" id="{AD100C32-F491-A949-93D8-0BFE55F35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94275"/>
            <a:ext cx="3219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371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15ED1782-3A5F-3744-813C-B544BC9917FD}"/>
              </a:ext>
            </a:extLst>
          </p:cNvPr>
          <p:cNvSpPr txBox="1">
            <a:spLocks noChangeArrowheads="1"/>
          </p:cNvSpPr>
          <p:nvPr/>
        </p:nvSpPr>
        <p:spPr bwMode="auto">
          <a:xfrm>
            <a:off x="533400" y="76200"/>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Calibri" panose="020F0502020204030204" pitchFamily="34" charset="0"/>
                <a:cs typeface="Calibri" panose="020F0502020204030204" pitchFamily="34" charset="0"/>
              </a:rPr>
              <a:t>Suppose high equilibrium and poor sampling in geographical space, but good sampling in environmental space</a:t>
            </a:r>
          </a:p>
        </p:txBody>
      </p:sp>
      <p:pic>
        <p:nvPicPr>
          <p:cNvPr id="27650" name="Picture 5" descr="HiEquil_PoorGeoSa_GoodEnvSa">
            <a:extLst>
              <a:ext uri="{FF2B5EF4-FFF2-40B4-BE49-F238E27FC236}">
                <a16:creationId xmlns:a16="http://schemas.microsoft.com/office/drawing/2014/main" id="{DECAD7C2-FDE8-3048-B124-976727D99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57250"/>
            <a:ext cx="5791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legend2">
            <a:extLst>
              <a:ext uri="{FF2B5EF4-FFF2-40B4-BE49-F238E27FC236}">
                <a16:creationId xmlns:a16="http://schemas.microsoft.com/office/drawing/2014/main" id="{95816CB0-CD61-C74C-95C0-9314A7784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94275"/>
            <a:ext cx="3219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88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F5312C10-7BFA-0444-9409-A5FC980B91E0}"/>
              </a:ext>
            </a:extLst>
          </p:cNvPr>
          <p:cNvSpPr txBox="1">
            <a:spLocks noChangeArrowheads="1"/>
          </p:cNvSpPr>
          <p:nvPr/>
        </p:nvSpPr>
        <p:spPr bwMode="auto">
          <a:xfrm>
            <a:off x="609600" y="228600"/>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mn-lt"/>
              </a:rPr>
              <a:t>Suppose low equilibrium but good sampling</a:t>
            </a:r>
          </a:p>
        </p:txBody>
      </p:sp>
      <p:pic>
        <p:nvPicPr>
          <p:cNvPr id="29698" name="Picture 7" descr="LoEquil_GoodGeoSa">
            <a:extLst>
              <a:ext uri="{FF2B5EF4-FFF2-40B4-BE49-F238E27FC236}">
                <a16:creationId xmlns:a16="http://schemas.microsoft.com/office/drawing/2014/main" id="{D3C96EB6-4ECD-F448-8297-A4AF4D123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57250"/>
            <a:ext cx="5791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descr="legend2">
            <a:extLst>
              <a:ext uri="{FF2B5EF4-FFF2-40B4-BE49-F238E27FC236}">
                <a16:creationId xmlns:a16="http://schemas.microsoft.com/office/drawing/2014/main" id="{BAA66F6B-82F8-7643-A307-B84A3A77C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94275"/>
            <a:ext cx="3219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88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 descr="base_modeled4">
            <a:extLst>
              <a:ext uri="{FF2B5EF4-FFF2-40B4-BE49-F238E27FC236}">
                <a16:creationId xmlns:a16="http://schemas.microsoft.com/office/drawing/2014/main" id="{7AFA27C2-BED5-0740-9B58-D6FB6CB7B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9938"/>
            <a:ext cx="59436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4">
            <a:extLst>
              <a:ext uri="{FF2B5EF4-FFF2-40B4-BE49-F238E27FC236}">
                <a16:creationId xmlns:a16="http://schemas.microsoft.com/office/drawing/2014/main" id="{A0F96C79-1722-0D4A-B386-FD3EC10AE210}"/>
              </a:ext>
            </a:extLst>
          </p:cNvPr>
          <p:cNvSpPr txBox="1">
            <a:spLocks noChangeArrowheads="1"/>
          </p:cNvSpPr>
          <p:nvPr/>
        </p:nvSpPr>
        <p:spPr bwMode="auto">
          <a:xfrm>
            <a:off x="762000" y="3630"/>
            <a:ext cx="7715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latin typeface="+mn-lt"/>
              </a:rPr>
              <a:t>Back to our first example: in reality we have a combination of </a:t>
            </a:r>
          </a:p>
          <a:p>
            <a:pPr algn="ctr"/>
            <a:r>
              <a:rPr lang="en-US" altLang="en-US" dirty="0">
                <a:latin typeface="+mn-lt"/>
              </a:rPr>
              <a:t>dis-equilibrium and incomplete sampling</a:t>
            </a:r>
          </a:p>
        </p:txBody>
      </p:sp>
      <p:sp>
        <p:nvSpPr>
          <p:cNvPr id="243717" name="Text Box 5">
            <a:extLst>
              <a:ext uri="{FF2B5EF4-FFF2-40B4-BE49-F238E27FC236}">
                <a16:creationId xmlns:a16="http://schemas.microsoft.com/office/drawing/2014/main" id="{25FA0CC6-B186-B94F-BE68-AFACCCDDFEBE}"/>
              </a:ext>
            </a:extLst>
          </p:cNvPr>
          <p:cNvSpPr txBox="1">
            <a:spLocks noChangeArrowheads="1"/>
          </p:cNvSpPr>
          <p:nvPr/>
        </p:nvSpPr>
        <p:spPr bwMode="auto">
          <a:xfrm>
            <a:off x="1600200" y="2895600"/>
            <a:ext cx="5562600" cy="1552575"/>
          </a:xfrm>
          <a:prstGeom prst="rect">
            <a:avLst/>
          </a:prstGeom>
          <a:solidFill>
            <a:srgbClr val="FF00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n-US"/>
              <a:t>So, we must be very cautious when interpreting model output: to what degree have we been able to capture the potential and/or actual distribution?</a:t>
            </a:r>
          </a:p>
        </p:txBody>
      </p:sp>
      <p:pic>
        <p:nvPicPr>
          <p:cNvPr id="31748" name="Picture 12" descr="legend2">
            <a:extLst>
              <a:ext uri="{FF2B5EF4-FFF2-40B4-BE49-F238E27FC236}">
                <a16:creationId xmlns:a16="http://schemas.microsoft.com/office/drawing/2014/main" id="{FA4D71A6-C2BA-1E47-8024-43EA52BA1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94275"/>
            <a:ext cx="3219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36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944" y="1012824"/>
            <a:ext cx="7886700" cy="5184775"/>
          </a:xfrm>
        </p:spPr>
        <p:txBody>
          <a:bodyPr/>
          <a:lstStyle/>
          <a:p>
            <a:r>
              <a:rPr lang="en-US" dirty="0"/>
              <a:t>The data required to construct these models are </a:t>
            </a:r>
            <a:r>
              <a:rPr lang="en-US" i="1" dirty="0"/>
              <a:t>relatively</a:t>
            </a:r>
            <a:r>
              <a:rPr lang="en-US" dirty="0"/>
              <a:t> easy to get</a:t>
            </a:r>
          </a:p>
          <a:p>
            <a:pPr lvl="1"/>
            <a:r>
              <a:rPr lang="en-US" dirty="0"/>
              <a:t>On-line databases like GBIF, </a:t>
            </a:r>
            <a:r>
              <a:rPr lang="en-US" dirty="0" err="1"/>
              <a:t>EDDMaps</a:t>
            </a:r>
            <a:r>
              <a:rPr lang="en-US" dirty="0"/>
              <a:t>, </a:t>
            </a:r>
            <a:r>
              <a:rPr lang="en-US" dirty="0" err="1"/>
              <a:t>iNaturalist</a:t>
            </a:r>
            <a:r>
              <a:rPr lang="en-US" dirty="0"/>
              <a:t>, </a:t>
            </a:r>
            <a:r>
              <a:rPr lang="en-US" dirty="0" err="1"/>
              <a:t>eBird</a:t>
            </a:r>
            <a:r>
              <a:rPr lang="en-US" dirty="0"/>
              <a:t>, etc. </a:t>
            </a:r>
          </a:p>
        </p:txBody>
      </p:sp>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Uses of species distribution models</a:t>
            </a:r>
          </a:p>
        </p:txBody>
      </p:sp>
    </p:spTree>
    <p:extLst>
      <p:ext uri="{BB962C8B-B14F-4D97-AF65-F5344CB8AC3E}">
        <p14:creationId xmlns:p14="http://schemas.microsoft.com/office/powerpoint/2010/main" val="819642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409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a:extLst>
              <a:ext uri="{FF2B5EF4-FFF2-40B4-BE49-F238E27FC236}">
                <a16:creationId xmlns:a16="http://schemas.microsoft.com/office/drawing/2014/main" id="{BD06811E-7A4C-3A45-A754-EFB5CFEAF645}"/>
              </a:ext>
            </a:extLst>
          </p:cNvPr>
          <p:cNvSpPr txBox="1">
            <a:spLocks noChangeArrowheads="1"/>
          </p:cNvSpPr>
          <p:nvPr/>
        </p:nvSpPr>
        <p:spPr bwMode="auto">
          <a:xfrm>
            <a:off x="381000" y="33655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b="1" dirty="0">
                <a:latin typeface="Calibri" panose="020F0502020204030204" pitchFamily="34" charset="0"/>
                <a:cs typeface="Calibri" panose="020F0502020204030204" pitchFamily="34" charset="0"/>
              </a:rPr>
              <a:t>Occurrence data: presence-only or presence/absence?</a:t>
            </a:r>
          </a:p>
        </p:txBody>
      </p:sp>
      <p:pic>
        <p:nvPicPr>
          <p:cNvPr id="41986" name="Picture 4">
            <a:extLst>
              <a:ext uri="{FF2B5EF4-FFF2-40B4-BE49-F238E27FC236}">
                <a16:creationId xmlns:a16="http://schemas.microsoft.com/office/drawing/2014/main" id="{00158511-B20E-C842-B310-788E5A8AF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76400"/>
            <a:ext cx="4419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a:extLst>
              <a:ext uri="{FF2B5EF4-FFF2-40B4-BE49-F238E27FC236}">
                <a16:creationId xmlns:a16="http://schemas.microsoft.com/office/drawing/2014/main" id="{67443966-B7DE-7849-934A-CF590EC9F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990600"/>
            <a:ext cx="13874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fimb_dist">
            <a:extLst>
              <a:ext uri="{FF2B5EF4-FFF2-40B4-BE49-F238E27FC236}">
                <a16:creationId xmlns:a16="http://schemas.microsoft.com/office/drawing/2014/main" id="{B7192742-E356-B948-8883-6666C98D9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447800"/>
            <a:ext cx="25114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a:extLst>
              <a:ext uri="{FF2B5EF4-FFF2-40B4-BE49-F238E27FC236}">
                <a16:creationId xmlns:a16="http://schemas.microsoft.com/office/drawing/2014/main" id="{9ABDB888-9C56-AB4A-B06A-4CED8300BE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47800"/>
            <a:ext cx="11239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18">
            <a:extLst>
              <a:ext uri="{FF2B5EF4-FFF2-40B4-BE49-F238E27FC236}">
                <a16:creationId xmlns:a16="http://schemas.microsoft.com/office/drawing/2014/main" id="{77B6331F-E17E-9A4E-86FD-CAAB4F8D7DF2}"/>
              </a:ext>
            </a:extLst>
          </p:cNvPr>
          <p:cNvSpPr txBox="1">
            <a:spLocks noChangeArrowheads="1"/>
          </p:cNvSpPr>
          <p:nvPr/>
        </p:nvSpPr>
        <p:spPr bwMode="auto">
          <a:xfrm>
            <a:off x="152400" y="6096000"/>
            <a:ext cx="440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Presence-only data for a gecko in Madagascar</a:t>
            </a:r>
          </a:p>
        </p:txBody>
      </p:sp>
      <p:sp>
        <p:nvSpPr>
          <p:cNvPr id="41991" name="Text Box 19">
            <a:extLst>
              <a:ext uri="{FF2B5EF4-FFF2-40B4-BE49-F238E27FC236}">
                <a16:creationId xmlns:a16="http://schemas.microsoft.com/office/drawing/2014/main" id="{0C881DF1-7F10-DF44-9CAF-0F2A2CDDCB17}"/>
              </a:ext>
            </a:extLst>
          </p:cNvPr>
          <p:cNvSpPr txBox="1">
            <a:spLocks noChangeArrowheads="1"/>
          </p:cNvSpPr>
          <p:nvPr/>
        </p:nvSpPr>
        <p:spPr bwMode="auto">
          <a:xfrm>
            <a:off x="4038600" y="48006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Presence and (assumed) absence data for a plant in Europe</a:t>
            </a:r>
          </a:p>
        </p:txBody>
      </p:sp>
    </p:spTree>
    <p:extLst>
      <p:ext uri="{BB962C8B-B14F-4D97-AF65-F5344CB8AC3E}">
        <p14:creationId xmlns:p14="http://schemas.microsoft.com/office/powerpoint/2010/main" val="182030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a:extLst>
              <a:ext uri="{FF2B5EF4-FFF2-40B4-BE49-F238E27FC236}">
                <a16:creationId xmlns:a16="http://schemas.microsoft.com/office/drawing/2014/main" id="{A913983F-4ED4-FB4E-AD73-9E52BC88F5ED}"/>
              </a:ext>
            </a:extLst>
          </p:cNvPr>
          <p:cNvSpPr txBox="1">
            <a:spLocks noChangeArrowheads="1"/>
          </p:cNvSpPr>
          <p:nvPr/>
        </p:nvSpPr>
        <p:spPr bwMode="auto">
          <a:xfrm>
            <a:off x="1219200" y="2286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b="1" dirty="0">
                <a:latin typeface="Calibri" panose="020F0502020204030204" pitchFamily="34" charset="0"/>
                <a:cs typeface="Calibri" panose="020F0502020204030204" pitchFamily="34" charset="0"/>
              </a:rPr>
              <a:t>When is an observed species absence really an absence of suitable conditions?</a:t>
            </a:r>
          </a:p>
        </p:txBody>
      </p:sp>
      <p:sp>
        <p:nvSpPr>
          <p:cNvPr id="253955" name="Text Box 3">
            <a:extLst>
              <a:ext uri="{FF2B5EF4-FFF2-40B4-BE49-F238E27FC236}">
                <a16:creationId xmlns:a16="http://schemas.microsoft.com/office/drawing/2014/main" id="{737035E1-CC2F-D54F-8497-B591772EBF2A}"/>
              </a:ext>
            </a:extLst>
          </p:cNvPr>
          <p:cNvSpPr txBox="1">
            <a:spLocks noChangeArrowheads="1"/>
          </p:cNvSpPr>
          <p:nvPr/>
        </p:nvSpPr>
        <p:spPr bwMode="auto">
          <a:xfrm>
            <a:off x="609600" y="2524125"/>
            <a:ext cx="64770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150000"/>
              </a:spcBef>
              <a:buFontTx/>
              <a:buAutoNum type="arabicPeriod"/>
            </a:pPr>
            <a:r>
              <a:rPr lang="en-US" altLang="en-US" sz="1800">
                <a:latin typeface="Calibri" panose="020F0502020204030204" pitchFamily="34" charset="0"/>
                <a:cs typeface="Calibri" panose="020F0502020204030204" pitchFamily="34" charset="0"/>
              </a:rPr>
              <a:t>The species could not be detected, even though it was present</a:t>
            </a:r>
          </a:p>
          <a:p>
            <a:pPr>
              <a:spcBef>
                <a:spcPct val="150000"/>
              </a:spcBef>
              <a:buFontTx/>
              <a:buAutoNum type="arabicPeriod"/>
            </a:pPr>
            <a:r>
              <a:rPr lang="en-US" altLang="en-US" sz="1800">
                <a:latin typeface="Calibri" panose="020F0502020204030204" pitchFamily="34" charset="0"/>
                <a:cs typeface="Calibri" panose="020F0502020204030204" pitchFamily="34" charset="0"/>
              </a:rPr>
              <a:t>The species was absent, even though the environment is suitable (e.g. due to dispersal limitation, or metapopulation dynamics)</a:t>
            </a:r>
          </a:p>
          <a:p>
            <a:pPr>
              <a:spcBef>
                <a:spcPct val="150000"/>
              </a:spcBef>
              <a:buFontTx/>
              <a:buAutoNum type="arabicPeriod"/>
            </a:pPr>
            <a:r>
              <a:rPr lang="en-US" altLang="en-US" sz="1800">
                <a:latin typeface="Calibri" panose="020F0502020204030204" pitchFamily="34" charset="0"/>
                <a:cs typeface="Calibri" panose="020F0502020204030204" pitchFamily="34" charset="0"/>
              </a:rPr>
              <a:t>The environment is truly unsuitable for the species</a:t>
            </a:r>
          </a:p>
          <a:p>
            <a:pPr>
              <a:spcBef>
                <a:spcPct val="50000"/>
              </a:spcBef>
              <a:buFontTx/>
              <a:buAutoNum type="arabicPeriod"/>
            </a:pPr>
            <a:endParaRPr lang="en-US" altLang="en-US" sz="1800">
              <a:latin typeface="Calibri" panose="020F0502020204030204" pitchFamily="34" charset="0"/>
              <a:cs typeface="Calibri" panose="020F0502020204030204" pitchFamily="34" charset="0"/>
            </a:endParaRPr>
          </a:p>
        </p:txBody>
      </p:sp>
      <p:sp>
        <p:nvSpPr>
          <p:cNvPr id="253956" name="WordArt 4">
            <a:extLst>
              <a:ext uri="{FF2B5EF4-FFF2-40B4-BE49-F238E27FC236}">
                <a16:creationId xmlns:a16="http://schemas.microsoft.com/office/drawing/2014/main" id="{69278A6A-F1AB-2A4D-97C3-A5F0084BB2C4}"/>
              </a:ext>
            </a:extLst>
          </p:cNvPr>
          <p:cNvSpPr>
            <a:spLocks noChangeArrowheads="1" noChangeShapeType="1" noTextEdit="1"/>
          </p:cNvSpPr>
          <p:nvPr/>
        </p:nvSpPr>
        <p:spPr bwMode="auto">
          <a:xfrm>
            <a:off x="7108368" y="2232025"/>
            <a:ext cx="1600200" cy="676275"/>
          </a:xfrm>
          <a:prstGeom prst="rect">
            <a:avLst/>
          </a:prstGeom>
        </p:spPr>
        <p:txBody>
          <a:bodyPr wrap="none" fromWordArt="1">
            <a:prstTxWarp prst="textSlantUp">
              <a:avLst>
                <a:gd name="adj" fmla="val 55556"/>
              </a:avLst>
            </a:prstTxWarp>
          </a:bodyPr>
          <a:lstStyle/>
          <a:p>
            <a:pPr algn="ctr"/>
            <a:r>
              <a:rPr lang="en-US" sz="3200" kern="10" dirty="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'False absence'</a:t>
            </a:r>
          </a:p>
        </p:txBody>
      </p:sp>
      <p:sp>
        <p:nvSpPr>
          <p:cNvPr id="253957" name="WordArt 5">
            <a:extLst>
              <a:ext uri="{FF2B5EF4-FFF2-40B4-BE49-F238E27FC236}">
                <a16:creationId xmlns:a16="http://schemas.microsoft.com/office/drawing/2014/main" id="{00808150-7236-A047-854E-BFC906D85CEB}"/>
              </a:ext>
            </a:extLst>
          </p:cNvPr>
          <p:cNvSpPr>
            <a:spLocks noChangeArrowheads="1" noChangeShapeType="1" noTextEdit="1"/>
          </p:cNvSpPr>
          <p:nvPr/>
        </p:nvSpPr>
        <p:spPr bwMode="auto">
          <a:xfrm>
            <a:off x="7108368" y="3070225"/>
            <a:ext cx="1600200" cy="676275"/>
          </a:xfrm>
          <a:prstGeom prst="rect">
            <a:avLst/>
          </a:prstGeom>
        </p:spPr>
        <p:txBody>
          <a:bodyPr wrap="none" fromWordArt="1">
            <a:prstTxWarp prst="textSlantUp">
              <a:avLst>
                <a:gd name="adj" fmla="val 55556"/>
              </a:avLst>
            </a:prstTxWarp>
          </a:bodyPr>
          <a:lstStyle/>
          <a:p>
            <a:pPr algn="ctr"/>
            <a:r>
              <a:rPr lang="en-US" sz="3200" kern="10" dirty="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'False absence'</a:t>
            </a:r>
          </a:p>
        </p:txBody>
      </p:sp>
      <p:sp>
        <p:nvSpPr>
          <p:cNvPr id="253958" name="WordArt 6">
            <a:extLst>
              <a:ext uri="{FF2B5EF4-FFF2-40B4-BE49-F238E27FC236}">
                <a16:creationId xmlns:a16="http://schemas.microsoft.com/office/drawing/2014/main" id="{9ED56B97-5D23-624B-9431-17F6704A86E6}"/>
              </a:ext>
            </a:extLst>
          </p:cNvPr>
          <p:cNvSpPr>
            <a:spLocks noChangeArrowheads="1" noChangeShapeType="1" noTextEdit="1"/>
          </p:cNvSpPr>
          <p:nvPr/>
        </p:nvSpPr>
        <p:spPr bwMode="auto">
          <a:xfrm>
            <a:off x="7108368" y="4124325"/>
            <a:ext cx="1600200" cy="676275"/>
          </a:xfrm>
          <a:prstGeom prst="rect">
            <a:avLst/>
          </a:prstGeom>
        </p:spPr>
        <p:txBody>
          <a:bodyPr wrap="none" fromWordArt="1">
            <a:prstTxWarp prst="textSlantUp">
              <a:avLst>
                <a:gd name="adj" fmla="val 55556"/>
              </a:avLst>
            </a:prstTxWarp>
          </a:bodyPr>
          <a:lstStyle/>
          <a:p>
            <a:pPr algn="ctr"/>
            <a:r>
              <a:rPr lang="en-US" sz="3200" kern="10" dirty="0">
                <a:ln w="9525">
                  <a:solidFill>
                    <a:srgbClr val="000000"/>
                  </a:solidFill>
                  <a:round/>
                  <a:headEnd/>
                  <a:tailEnd/>
                </a:ln>
                <a:solidFill>
                  <a:srgbClr val="99CC00"/>
                </a:solidFill>
                <a:latin typeface="Arial Black" panose="020B0604020202020204" pitchFamily="34" charset="0"/>
                <a:cs typeface="Arial Black" panose="020B0604020202020204" pitchFamily="34" charset="0"/>
              </a:rPr>
              <a:t>'True absence'</a:t>
            </a:r>
          </a:p>
        </p:txBody>
      </p:sp>
      <p:pic>
        <p:nvPicPr>
          <p:cNvPr id="253960" name="Picture 8" descr="MCj00787110000[1]">
            <a:extLst>
              <a:ext uri="{FF2B5EF4-FFF2-40B4-BE49-F238E27FC236}">
                <a16:creationId xmlns:a16="http://schemas.microsoft.com/office/drawing/2014/main" id="{1FBBE28F-B36D-AD41-BA3E-669C6F7AA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91088"/>
            <a:ext cx="7493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1" name="Text Box 9">
            <a:extLst>
              <a:ext uri="{FF2B5EF4-FFF2-40B4-BE49-F238E27FC236}">
                <a16:creationId xmlns:a16="http://schemas.microsoft.com/office/drawing/2014/main" id="{51C04894-13ED-C54C-96A2-3B7FAFF2189A}"/>
              </a:ext>
            </a:extLst>
          </p:cNvPr>
          <p:cNvSpPr txBox="1">
            <a:spLocks noChangeArrowheads="1"/>
          </p:cNvSpPr>
          <p:nvPr/>
        </p:nvSpPr>
        <p:spPr bwMode="auto">
          <a:xfrm>
            <a:off x="3124200" y="5576888"/>
            <a:ext cx="3925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Take care when using ‘absence’ data</a:t>
            </a:r>
          </a:p>
        </p:txBody>
      </p:sp>
      <p:sp>
        <p:nvSpPr>
          <p:cNvPr id="44040" name="Text Box 10">
            <a:extLst>
              <a:ext uri="{FF2B5EF4-FFF2-40B4-BE49-F238E27FC236}">
                <a16:creationId xmlns:a16="http://schemas.microsoft.com/office/drawing/2014/main" id="{9AC24751-AF39-3E40-8E7D-943A09B38582}"/>
              </a:ext>
            </a:extLst>
          </p:cNvPr>
          <p:cNvSpPr txBox="1">
            <a:spLocks noChangeArrowheads="1"/>
          </p:cNvSpPr>
          <p:nvPr/>
        </p:nvSpPr>
        <p:spPr bwMode="auto">
          <a:xfrm>
            <a:off x="381000" y="1538288"/>
            <a:ext cx="647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150000"/>
              </a:spcBef>
            </a:pPr>
            <a:r>
              <a:rPr lang="en-US" altLang="en-US" sz="1800">
                <a:latin typeface="Calibri" panose="020F0502020204030204" pitchFamily="34" charset="0"/>
                <a:cs typeface="Calibri" panose="020F0502020204030204" pitchFamily="34" charset="0"/>
              </a:rPr>
              <a:t>A species may be classified as ‘absent’ for a number of reasons, but this does not necessarily denote absence of suitable conditions:</a:t>
            </a:r>
          </a:p>
        </p:txBody>
      </p:sp>
    </p:spTree>
    <p:extLst>
      <p:ext uri="{BB962C8B-B14F-4D97-AF65-F5344CB8AC3E}">
        <p14:creationId xmlns:p14="http://schemas.microsoft.com/office/powerpoint/2010/main" val="3560861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9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nodeType="clickEffect">
                                  <p:stCondLst>
                                    <p:cond delay="0"/>
                                  </p:stCondLst>
                                  <p:childTnLst>
                                    <p:set>
                                      <p:cBhvr>
                                        <p:cTn id="10" dur="1" fill="hold">
                                          <p:stCondLst>
                                            <p:cond delay="0"/>
                                          </p:stCondLst>
                                        </p:cTn>
                                        <p:tgtEl>
                                          <p:spTgt spid="2539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nodeType="clickEffect">
                                  <p:stCondLst>
                                    <p:cond delay="0"/>
                                  </p:stCondLst>
                                  <p:childTnLst>
                                    <p:set>
                                      <p:cBhvr>
                                        <p:cTn id="14" dur="1" fill="hold">
                                          <p:stCondLst>
                                            <p:cond delay="0"/>
                                          </p:stCondLst>
                                        </p:cTn>
                                        <p:tgtEl>
                                          <p:spTgt spid="2539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nodeType="clickEffect">
                                  <p:stCondLst>
                                    <p:cond delay="0"/>
                                  </p:stCondLst>
                                  <p:childTnLst>
                                    <p:set>
                                      <p:cBhvr>
                                        <p:cTn id="18" dur="1" fill="hold">
                                          <p:stCondLst>
                                            <p:cond delay="0"/>
                                          </p:stCondLst>
                                        </p:cTn>
                                        <p:tgtEl>
                                          <p:spTgt spid="2539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39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3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p:bldP spid="2539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944" y="1012824"/>
            <a:ext cx="7886700" cy="5184775"/>
          </a:xfrm>
        </p:spPr>
        <p:txBody>
          <a:bodyPr/>
          <a:lstStyle/>
          <a:p>
            <a:r>
              <a:rPr lang="en-US" dirty="0"/>
              <a:t>The data required to construct these models are </a:t>
            </a:r>
            <a:r>
              <a:rPr lang="en-US" i="1" dirty="0"/>
              <a:t>relatively</a:t>
            </a:r>
            <a:r>
              <a:rPr lang="en-US" dirty="0"/>
              <a:t> easy to get</a:t>
            </a:r>
          </a:p>
          <a:p>
            <a:pPr lvl="1"/>
            <a:r>
              <a:rPr lang="en-US" dirty="0"/>
              <a:t>On-line databases like GBIF, </a:t>
            </a:r>
            <a:r>
              <a:rPr lang="en-US" dirty="0" err="1"/>
              <a:t>EDDMaps</a:t>
            </a:r>
            <a:r>
              <a:rPr lang="en-US" dirty="0"/>
              <a:t>, </a:t>
            </a:r>
            <a:r>
              <a:rPr lang="en-US" dirty="0" err="1"/>
              <a:t>iNaturalist</a:t>
            </a:r>
            <a:r>
              <a:rPr lang="en-US" dirty="0"/>
              <a:t>, </a:t>
            </a:r>
            <a:r>
              <a:rPr lang="en-US" dirty="0" err="1"/>
              <a:t>eBird</a:t>
            </a:r>
            <a:r>
              <a:rPr lang="en-US" dirty="0"/>
              <a:t>, etc.</a:t>
            </a:r>
          </a:p>
          <a:p>
            <a:pPr lvl="1"/>
            <a:r>
              <a:rPr lang="en-US" dirty="0"/>
              <a:t>Climate layers easy to get, other environmental variables also accessible</a:t>
            </a:r>
          </a:p>
        </p:txBody>
      </p:sp>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Uses of species distribution models</a:t>
            </a:r>
          </a:p>
        </p:txBody>
      </p:sp>
    </p:spTree>
    <p:extLst>
      <p:ext uri="{BB962C8B-B14F-4D97-AF65-F5344CB8AC3E}">
        <p14:creationId xmlns:p14="http://schemas.microsoft.com/office/powerpoint/2010/main" val="305361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p:cNvSpPr txBox="1">
            <a:spLocks noChangeArrowheads="1"/>
          </p:cNvSpPr>
          <p:nvPr/>
        </p:nvSpPr>
        <p:spPr bwMode="auto">
          <a:xfrm>
            <a:off x="190500" y="228600"/>
            <a:ext cx="4000500" cy="317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800" b="1" dirty="0"/>
              <a:t>Land-use/Land-cover (LULC): for northeast</a:t>
            </a:r>
          </a:p>
          <a:p>
            <a:pPr eaLnBrk="1" hangingPunct="1">
              <a:spcBef>
                <a:spcPct val="0"/>
              </a:spcBef>
              <a:buFontTx/>
              <a:buNone/>
            </a:pPr>
            <a:endParaRPr lang="en-US" altLang="en-US" sz="2400" dirty="0"/>
          </a:p>
          <a:p>
            <a:pPr eaLnBrk="1" hangingPunct="1">
              <a:spcBef>
                <a:spcPct val="0"/>
              </a:spcBef>
              <a:buFontTx/>
              <a:buNone/>
            </a:pPr>
            <a:r>
              <a:rPr lang="en-US" altLang="en-US" sz="2400" dirty="0"/>
              <a:t>These are derived from satellite images that have been classified into a suite of standardized land-use types (20-40 types).  </a:t>
            </a:r>
          </a:p>
        </p:txBody>
      </p:sp>
      <p:pic>
        <p:nvPicPr>
          <p:cNvPr id="37891" name="Picture 1" descr="NE_LULC_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52400"/>
            <a:ext cx="5014913"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
          <p:cNvSpPr txBox="1">
            <a:spLocks noChangeArrowheads="1"/>
          </p:cNvSpPr>
          <p:nvPr/>
        </p:nvSpPr>
        <p:spPr bwMode="auto">
          <a:xfrm>
            <a:off x="4038600" y="6400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800"/>
              <a:t>30m grid cell resolution from Landsat satellites</a:t>
            </a:r>
          </a:p>
        </p:txBody>
      </p:sp>
    </p:spTree>
    <p:extLst>
      <p:ext uri="{BB962C8B-B14F-4D97-AF65-F5344CB8AC3E}">
        <p14:creationId xmlns:p14="http://schemas.microsoft.com/office/powerpoint/2010/main" val="284615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55DED7-8124-044A-A1B5-42389300960D}"/>
              </a:ext>
            </a:extLst>
          </p:cNvPr>
          <p:cNvSpPr txBox="1"/>
          <p:nvPr/>
        </p:nvSpPr>
        <p:spPr>
          <a:xfrm>
            <a:off x="1066801" y="1166843"/>
            <a:ext cx="7010399" cy="4524315"/>
          </a:xfrm>
          <a:prstGeom prst="rect">
            <a:avLst/>
          </a:prstGeom>
          <a:noFill/>
        </p:spPr>
        <p:txBody>
          <a:bodyPr wrap="square" rtlCol="0">
            <a:spAutoFit/>
          </a:bodyPr>
          <a:lstStyle/>
          <a:p>
            <a:pPr algn="ctr"/>
            <a:r>
              <a:rPr lang="en-US" sz="4800" b="1" i="1" dirty="0">
                <a:solidFill>
                  <a:srgbClr val="C00000"/>
                </a:solidFill>
              </a:rPr>
              <a:t>What is a species distribution?</a:t>
            </a:r>
          </a:p>
          <a:p>
            <a:pPr algn="ctr"/>
            <a:endParaRPr lang="en-US" sz="4800" b="1" i="1" dirty="0">
              <a:solidFill>
                <a:srgbClr val="C00000"/>
              </a:solidFill>
            </a:endParaRPr>
          </a:p>
          <a:p>
            <a:pPr algn="ctr"/>
            <a:r>
              <a:rPr lang="en-US" sz="4800" b="1" i="1" dirty="0">
                <a:solidFill>
                  <a:srgbClr val="C00000"/>
                </a:solidFill>
              </a:rPr>
              <a:t>How might knowing a species distribution help in conservation science?</a:t>
            </a:r>
          </a:p>
        </p:txBody>
      </p:sp>
    </p:spTree>
    <p:extLst>
      <p:ext uri="{BB962C8B-B14F-4D97-AF65-F5344CB8AC3E}">
        <p14:creationId xmlns:p14="http://schemas.microsoft.com/office/powerpoint/2010/main" val="98939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944" y="1012824"/>
            <a:ext cx="7886700" cy="5184775"/>
          </a:xfrm>
        </p:spPr>
        <p:txBody>
          <a:bodyPr/>
          <a:lstStyle/>
          <a:p>
            <a:r>
              <a:rPr lang="en-US" dirty="0"/>
              <a:t>The data required to construct these models are </a:t>
            </a:r>
            <a:r>
              <a:rPr lang="en-US" i="1" dirty="0"/>
              <a:t>relatively</a:t>
            </a:r>
            <a:r>
              <a:rPr lang="en-US" dirty="0"/>
              <a:t> easy to get</a:t>
            </a:r>
          </a:p>
          <a:p>
            <a:pPr lvl="1"/>
            <a:r>
              <a:rPr lang="en-US" dirty="0"/>
              <a:t>On-line databases like </a:t>
            </a:r>
            <a:r>
              <a:rPr lang="en-US" dirty="0" err="1"/>
              <a:t>EDDMaps</a:t>
            </a:r>
            <a:r>
              <a:rPr lang="en-US" dirty="0"/>
              <a:t>, </a:t>
            </a:r>
            <a:r>
              <a:rPr lang="en-US" dirty="0" err="1"/>
              <a:t>iNaturalist</a:t>
            </a:r>
            <a:r>
              <a:rPr lang="en-US" dirty="0"/>
              <a:t>, </a:t>
            </a:r>
            <a:r>
              <a:rPr lang="en-US" dirty="0" err="1"/>
              <a:t>iMap</a:t>
            </a:r>
            <a:r>
              <a:rPr lang="en-US" dirty="0"/>
              <a:t> </a:t>
            </a:r>
            <a:r>
              <a:rPr lang="en-US" dirty="0" err="1"/>
              <a:t>Invasives</a:t>
            </a:r>
            <a:endParaRPr lang="en-US" dirty="0"/>
          </a:p>
          <a:p>
            <a:pPr lvl="1"/>
            <a:r>
              <a:rPr lang="en-US" dirty="0"/>
              <a:t>Climate layers easy to get, other environmental variables also accessible</a:t>
            </a:r>
          </a:p>
          <a:p>
            <a:r>
              <a:rPr lang="en-US" b="1" u="sng" dirty="0"/>
              <a:t>Future climate forecasts are available </a:t>
            </a:r>
            <a:r>
              <a:rPr lang="en-US" dirty="0"/>
              <a:t>and getting better every day</a:t>
            </a:r>
          </a:p>
        </p:txBody>
      </p:sp>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Uses of species distribution models</a:t>
            </a:r>
          </a:p>
        </p:txBody>
      </p:sp>
    </p:spTree>
    <p:extLst>
      <p:ext uri="{BB962C8B-B14F-4D97-AF65-F5344CB8AC3E}">
        <p14:creationId xmlns:p14="http://schemas.microsoft.com/office/powerpoint/2010/main" val="209882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03483" cy="6858000"/>
          </a:xfrm>
          <a:prstGeom prst="rect">
            <a:avLst/>
          </a:prstGeom>
        </p:spPr>
      </p:pic>
    </p:spTree>
    <p:extLst>
      <p:ext uri="{BB962C8B-B14F-4D97-AF65-F5344CB8AC3E}">
        <p14:creationId xmlns:p14="http://schemas.microsoft.com/office/powerpoint/2010/main" val="239587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CURRENT distribution of buckthorn</a:t>
            </a:r>
          </a:p>
        </p:txBody>
      </p:sp>
      <p:sp>
        <p:nvSpPr>
          <p:cNvPr id="6" name="TextBox 5"/>
          <p:cNvSpPr txBox="1"/>
          <p:nvPr/>
        </p:nvSpPr>
        <p:spPr>
          <a:xfrm>
            <a:off x="719667" y="5759331"/>
            <a:ext cx="7704668" cy="954107"/>
          </a:xfrm>
          <a:prstGeom prst="rect">
            <a:avLst/>
          </a:prstGeom>
          <a:noFill/>
        </p:spPr>
        <p:txBody>
          <a:bodyPr wrap="square" rtlCol="0">
            <a:spAutoFit/>
          </a:bodyPr>
          <a:lstStyle/>
          <a:p>
            <a:r>
              <a:rPr lang="en-US" sz="2800" dirty="0">
                <a:solidFill>
                  <a:schemeClr val="accent2"/>
                </a:solidFill>
              </a:rPr>
              <a:t>GB Suitability </a:t>
            </a:r>
            <a:r>
              <a:rPr lang="en-US" sz="2800" dirty="0"/>
              <a:t>~ </a:t>
            </a:r>
          </a:p>
          <a:p>
            <a:r>
              <a:rPr lang="en-US" sz="2800" dirty="0"/>
              <a:t>Mean Annual Temperature + Total Precipitation + …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0"/>
            <a:ext cx="9144000" cy="32976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296" y="3831046"/>
            <a:ext cx="1143000" cy="1244600"/>
          </a:xfrm>
          <a:prstGeom prst="rect">
            <a:avLst/>
          </a:prstGeom>
        </p:spPr>
      </p:pic>
    </p:spTree>
    <p:extLst>
      <p:ext uri="{BB962C8B-B14F-4D97-AF65-F5344CB8AC3E}">
        <p14:creationId xmlns:p14="http://schemas.microsoft.com/office/powerpoint/2010/main" val="645737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53444"/>
            <a:ext cx="5943600" cy="4572000"/>
          </a:xfrm>
          <a:prstGeom prst="rect">
            <a:avLst/>
          </a:prstGeom>
        </p:spPr>
      </p:pic>
      <p:sp>
        <p:nvSpPr>
          <p:cNvPr id="7" name="Rectangle 6"/>
          <p:cNvSpPr/>
          <p:nvPr/>
        </p:nvSpPr>
        <p:spPr>
          <a:xfrm>
            <a:off x="-3022" y="6085275"/>
            <a:ext cx="9150086" cy="523220"/>
          </a:xfrm>
          <a:prstGeom prst="rect">
            <a:avLst/>
          </a:prstGeom>
        </p:spPr>
        <p:txBody>
          <a:bodyPr wrap="none">
            <a:spAutoFit/>
          </a:bodyPr>
          <a:lstStyle/>
          <a:p>
            <a:pPr lvl="0" algn="ctr"/>
            <a:r>
              <a:rPr lang="en-US" sz="2800" b="1" dirty="0">
                <a:solidFill>
                  <a:srgbClr val="1F497D"/>
                </a:solidFill>
                <a:cs typeface="Calibri"/>
              </a:rPr>
              <a:t>Glossy buckthorn does better in places with warmer winters</a:t>
            </a:r>
          </a:p>
        </p:txBody>
      </p:sp>
      <p:sp>
        <p:nvSpPr>
          <p:cNvPr id="8"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CURRENT distribution of buckthorn</a:t>
            </a:r>
          </a:p>
        </p:txBody>
      </p:sp>
    </p:spTree>
    <p:extLst>
      <p:ext uri="{BB962C8B-B14F-4D97-AF65-F5344CB8AC3E}">
        <p14:creationId xmlns:p14="http://schemas.microsoft.com/office/powerpoint/2010/main" val="3876956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53444"/>
            <a:ext cx="5943600" cy="4572000"/>
          </a:xfrm>
          <a:prstGeom prst="rect">
            <a:avLst/>
          </a:prstGeom>
        </p:spPr>
      </p:pic>
      <p:sp>
        <p:nvSpPr>
          <p:cNvPr id="7" name="Rectangle 6"/>
          <p:cNvSpPr/>
          <p:nvPr/>
        </p:nvSpPr>
        <p:spPr>
          <a:xfrm>
            <a:off x="-103401" y="6085275"/>
            <a:ext cx="9350837" cy="523220"/>
          </a:xfrm>
          <a:prstGeom prst="rect">
            <a:avLst/>
          </a:prstGeom>
        </p:spPr>
        <p:txBody>
          <a:bodyPr wrap="none">
            <a:spAutoFit/>
          </a:bodyPr>
          <a:lstStyle/>
          <a:p>
            <a:pPr lvl="0" algn="ctr"/>
            <a:r>
              <a:rPr lang="en-US" sz="2800" b="1" dirty="0">
                <a:solidFill>
                  <a:srgbClr val="1F497D"/>
                </a:solidFill>
                <a:cs typeface="Calibri"/>
              </a:rPr>
              <a:t>Glossy buckthorn does not do well with long growing seasons</a:t>
            </a:r>
          </a:p>
        </p:txBody>
      </p:sp>
      <p:sp>
        <p:nvSpPr>
          <p:cNvPr id="8"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CURRENT distribution of buckthorn</a:t>
            </a:r>
          </a:p>
        </p:txBody>
      </p:sp>
    </p:spTree>
    <p:extLst>
      <p:ext uri="{BB962C8B-B14F-4D97-AF65-F5344CB8AC3E}">
        <p14:creationId xmlns:p14="http://schemas.microsoft.com/office/powerpoint/2010/main" val="2624515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FUTURE distribution of buckthorn</a:t>
            </a:r>
          </a:p>
        </p:txBody>
      </p:sp>
      <p:sp>
        <p:nvSpPr>
          <p:cNvPr id="6" name="TextBox 5"/>
          <p:cNvSpPr txBox="1"/>
          <p:nvPr/>
        </p:nvSpPr>
        <p:spPr>
          <a:xfrm>
            <a:off x="101600" y="5473005"/>
            <a:ext cx="9041739" cy="1384995"/>
          </a:xfrm>
          <a:prstGeom prst="rect">
            <a:avLst/>
          </a:prstGeom>
          <a:noFill/>
        </p:spPr>
        <p:txBody>
          <a:bodyPr wrap="square" rtlCol="0">
            <a:spAutoFit/>
          </a:bodyPr>
          <a:lstStyle/>
          <a:p>
            <a:r>
              <a:rPr lang="en-US" sz="2800" i="1" dirty="0">
                <a:solidFill>
                  <a:srgbClr val="FF0000"/>
                </a:solidFill>
              </a:rPr>
              <a:t>Future</a:t>
            </a:r>
            <a:r>
              <a:rPr lang="en-US" sz="2800" dirty="0">
                <a:solidFill>
                  <a:srgbClr val="FF0000"/>
                </a:solidFill>
              </a:rPr>
              <a:t> </a:t>
            </a:r>
            <a:r>
              <a:rPr lang="en-US" sz="2800" dirty="0">
                <a:solidFill>
                  <a:schemeClr val="accent2"/>
                </a:solidFill>
              </a:rPr>
              <a:t>GB Suitability </a:t>
            </a:r>
            <a:r>
              <a:rPr lang="en-US" sz="2800" dirty="0"/>
              <a:t>~ </a:t>
            </a:r>
          </a:p>
          <a:p>
            <a:r>
              <a:rPr lang="en-US" sz="2800" i="1" dirty="0">
                <a:solidFill>
                  <a:srgbClr val="FF0000"/>
                </a:solidFill>
              </a:rPr>
              <a:t>Future</a:t>
            </a:r>
            <a:r>
              <a:rPr lang="en-US" sz="2800" dirty="0">
                <a:solidFill>
                  <a:srgbClr val="FF0000"/>
                </a:solidFill>
              </a:rPr>
              <a:t> </a:t>
            </a:r>
            <a:r>
              <a:rPr lang="en-US" sz="2800" dirty="0"/>
              <a:t>Mean Annual Temperature + </a:t>
            </a:r>
            <a:r>
              <a:rPr lang="en-US" sz="2800" i="1" dirty="0">
                <a:solidFill>
                  <a:srgbClr val="FF0000"/>
                </a:solidFill>
              </a:rPr>
              <a:t>Future </a:t>
            </a:r>
            <a:r>
              <a:rPr lang="en-US" sz="2800" dirty="0"/>
              <a:t>Total Precipitation + …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 y="1778000"/>
            <a:ext cx="9142679" cy="32976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296" y="3831046"/>
            <a:ext cx="1143000" cy="1244600"/>
          </a:xfrm>
          <a:prstGeom prst="rect">
            <a:avLst/>
          </a:prstGeom>
        </p:spPr>
      </p:pic>
    </p:spTree>
    <p:extLst>
      <p:ext uri="{BB962C8B-B14F-4D97-AF65-F5344CB8AC3E}">
        <p14:creationId xmlns:p14="http://schemas.microsoft.com/office/powerpoint/2010/main" val="3001806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3AA-2CD5-9C4A-BA17-02063CAD9695}"/>
              </a:ext>
            </a:extLst>
          </p:cNvPr>
          <p:cNvSpPr>
            <a:spLocks noGrp="1"/>
          </p:cNvSpPr>
          <p:nvPr>
            <p:ph type="title"/>
          </p:nvPr>
        </p:nvSpPr>
        <p:spPr>
          <a:xfrm>
            <a:off x="0" y="8289"/>
            <a:ext cx="9144000" cy="1325563"/>
          </a:xfrm>
        </p:spPr>
        <p:txBody>
          <a:bodyPr/>
          <a:lstStyle/>
          <a:p>
            <a:pPr algn="ctr"/>
            <a:r>
              <a:rPr lang="en-US" b="1" dirty="0"/>
              <a:t>Applications to Conservation Science</a:t>
            </a:r>
          </a:p>
        </p:txBody>
      </p:sp>
      <p:pic>
        <p:nvPicPr>
          <p:cNvPr id="4" name="Picture 3">
            <a:extLst>
              <a:ext uri="{FF2B5EF4-FFF2-40B4-BE49-F238E27FC236}">
                <a16:creationId xmlns:a16="http://schemas.microsoft.com/office/drawing/2014/main" id="{4D613C75-4F85-A246-BE07-D9223EEA6AC6}"/>
              </a:ext>
            </a:extLst>
          </p:cNvPr>
          <p:cNvPicPr>
            <a:picLocks noChangeAspect="1"/>
          </p:cNvPicPr>
          <p:nvPr/>
        </p:nvPicPr>
        <p:blipFill>
          <a:blip r:embed="rId2"/>
          <a:stretch>
            <a:fillRect/>
          </a:stretch>
        </p:blipFill>
        <p:spPr>
          <a:xfrm>
            <a:off x="724829" y="1301752"/>
            <a:ext cx="8095785" cy="5556248"/>
          </a:xfrm>
          <a:prstGeom prst="rect">
            <a:avLst/>
          </a:prstGeom>
        </p:spPr>
      </p:pic>
    </p:spTree>
    <p:extLst>
      <p:ext uri="{BB962C8B-B14F-4D97-AF65-F5344CB8AC3E}">
        <p14:creationId xmlns:p14="http://schemas.microsoft.com/office/powerpoint/2010/main" val="29003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3AA-2CD5-9C4A-BA17-02063CAD9695}"/>
              </a:ext>
            </a:extLst>
          </p:cNvPr>
          <p:cNvSpPr>
            <a:spLocks noGrp="1"/>
          </p:cNvSpPr>
          <p:nvPr>
            <p:ph type="title"/>
          </p:nvPr>
        </p:nvSpPr>
        <p:spPr>
          <a:xfrm>
            <a:off x="0" y="8289"/>
            <a:ext cx="9144000" cy="1325563"/>
          </a:xfrm>
        </p:spPr>
        <p:txBody>
          <a:bodyPr/>
          <a:lstStyle/>
          <a:p>
            <a:pPr algn="ctr"/>
            <a:r>
              <a:rPr lang="en-US" b="1" dirty="0"/>
              <a:t>Applications to Conservation Science</a:t>
            </a:r>
          </a:p>
        </p:txBody>
      </p:sp>
      <p:pic>
        <p:nvPicPr>
          <p:cNvPr id="5" name="Picture 4">
            <a:extLst>
              <a:ext uri="{FF2B5EF4-FFF2-40B4-BE49-F238E27FC236}">
                <a16:creationId xmlns:a16="http://schemas.microsoft.com/office/drawing/2014/main" id="{23AC0F71-E800-3149-9CAC-F2027D4F6EC8}"/>
              </a:ext>
            </a:extLst>
          </p:cNvPr>
          <p:cNvPicPr>
            <a:picLocks noChangeAspect="1"/>
          </p:cNvPicPr>
          <p:nvPr/>
        </p:nvPicPr>
        <p:blipFill>
          <a:blip r:embed="rId2"/>
          <a:stretch>
            <a:fillRect/>
          </a:stretch>
        </p:blipFill>
        <p:spPr>
          <a:xfrm>
            <a:off x="0" y="1411529"/>
            <a:ext cx="9144000" cy="4034942"/>
          </a:xfrm>
          <a:prstGeom prst="rect">
            <a:avLst/>
          </a:prstGeom>
        </p:spPr>
      </p:pic>
    </p:spTree>
    <p:extLst>
      <p:ext uri="{BB962C8B-B14F-4D97-AF65-F5344CB8AC3E}">
        <p14:creationId xmlns:p14="http://schemas.microsoft.com/office/powerpoint/2010/main" val="2385954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3AA-2CD5-9C4A-BA17-02063CAD9695}"/>
              </a:ext>
            </a:extLst>
          </p:cNvPr>
          <p:cNvSpPr>
            <a:spLocks noGrp="1"/>
          </p:cNvSpPr>
          <p:nvPr>
            <p:ph type="title"/>
          </p:nvPr>
        </p:nvSpPr>
        <p:spPr>
          <a:xfrm>
            <a:off x="0" y="8289"/>
            <a:ext cx="9144000" cy="1325563"/>
          </a:xfrm>
        </p:spPr>
        <p:txBody>
          <a:bodyPr/>
          <a:lstStyle/>
          <a:p>
            <a:pPr algn="ctr"/>
            <a:r>
              <a:rPr lang="en-US" b="1" dirty="0"/>
              <a:t>Applications to Conservation Science</a:t>
            </a:r>
          </a:p>
        </p:txBody>
      </p:sp>
      <p:pic>
        <p:nvPicPr>
          <p:cNvPr id="4" name="Picture 3">
            <a:extLst>
              <a:ext uri="{FF2B5EF4-FFF2-40B4-BE49-F238E27FC236}">
                <a16:creationId xmlns:a16="http://schemas.microsoft.com/office/drawing/2014/main" id="{869731B7-9B2C-294D-9C83-23700D060FCB}"/>
              </a:ext>
            </a:extLst>
          </p:cNvPr>
          <p:cNvPicPr>
            <a:picLocks noChangeAspect="1"/>
          </p:cNvPicPr>
          <p:nvPr/>
        </p:nvPicPr>
        <p:blipFill>
          <a:blip r:embed="rId2"/>
          <a:stretch>
            <a:fillRect/>
          </a:stretch>
        </p:blipFill>
        <p:spPr>
          <a:xfrm>
            <a:off x="0" y="1264525"/>
            <a:ext cx="9144000" cy="5689393"/>
          </a:xfrm>
          <a:prstGeom prst="rect">
            <a:avLst/>
          </a:prstGeom>
        </p:spPr>
      </p:pic>
    </p:spTree>
    <p:extLst>
      <p:ext uri="{BB962C8B-B14F-4D97-AF65-F5344CB8AC3E}">
        <p14:creationId xmlns:p14="http://schemas.microsoft.com/office/powerpoint/2010/main" val="925438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3AA-2CD5-9C4A-BA17-02063CAD9695}"/>
              </a:ext>
            </a:extLst>
          </p:cNvPr>
          <p:cNvSpPr>
            <a:spLocks noGrp="1"/>
          </p:cNvSpPr>
          <p:nvPr>
            <p:ph type="title"/>
          </p:nvPr>
        </p:nvSpPr>
        <p:spPr>
          <a:xfrm>
            <a:off x="0" y="8289"/>
            <a:ext cx="9144000" cy="1325563"/>
          </a:xfrm>
        </p:spPr>
        <p:txBody>
          <a:bodyPr/>
          <a:lstStyle/>
          <a:p>
            <a:pPr algn="ctr"/>
            <a:r>
              <a:rPr lang="en-US" b="1" dirty="0"/>
              <a:t>Applications to Conservation Science</a:t>
            </a:r>
          </a:p>
        </p:txBody>
      </p:sp>
      <p:pic>
        <p:nvPicPr>
          <p:cNvPr id="5" name="Picture 4">
            <a:extLst>
              <a:ext uri="{FF2B5EF4-FFF2-40B4-BE49-F238E27FC236}">
                <a16:creationId xmlns:a16="http://schemas.microsoft.com/office/drawing/2014/main" id="{AA02EEA8-8E93-3E41-8EB3-B2E5DDE2EC96}"/>
              </a:ext>
            </a:extLst>
          </p:cNvPr>
          <p:cNvPicPr>
            <a:picLocks noChangeAspect="1"/>
          </p:cNvPicPr>
          <p:nvPr/>
        </p:nvPicPr>
        <p:blipFill>
          <a:blip r:embed="rId2"/>
          <a:stretch>
            <a:fillRect/>
          </a:stretch>
        </p:blipFill>
        <p:spPr>
          <a:xfrm>
            <a:off x="0" y="1179040"/>
            <a:ext cx="9144000" cy="5681942"/>
          </a:xfrm>
          <a:prstGeom prst="rect">
            <a:avLst/>
          </a:prstGeom>
        </p:spPr>
      </p:pic>
    </p:spTree>
    <p:extLst>
      <p:ext uri="{BB962C8B-B14F-4D97-AF65-F5344CB8AC3E}">
        <p14:creationId xmlns:p14="http://schemas.microsoft.com/office/powerpoint/2010/main" val="133939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Identifying species distributions</a:t>
            </a:r>
          </a:p>
        </p:txBody>
      </p:sp>
      <p:pic>
        <p:nvPicPr>
          <p:cNvPr id="5" name="Picture 4"/>
          <p:cNvPicPr>
            <a:picLocks noChangeAspect="1"/>
          </p:cNvPicPr>
          <p:nvPr/>
        </p:nvPicPr>
        <p:blipFill>
          <a:blip r:embed="rId3"/>
          <a:stretch>
            <a:fillRect/>
          </a:stretch>
        </p:blipFill>
        <p:spPr>
          <a:xfrm>
            <a:off x="1969171" y="897372"/>
            <a:ext cx="7174829" cy="5960627"/>
          </a:xfrm>
          <a:prstGeom prst="rect">
            <a:avLst/>
          </a:prstGeom>
        </p:spPr>
      </p:pic>
      <p:pic>
        <p:nvPicPr>
          <p:cNvPr id="6" name="Picture 5"/>
          <p:cNvPicPr>
            <a:picLocks noChangeAspect="1"/>
          </p:cNvPicPr>
          <p:nvPr/>
        </p:nvPicPr>
        <p:blipFill>
          <a:blip r:embed="rId4"/>
          <a:stretch>
            <a:fillRect/>
          </a:stretch>
        </p:blipFill>
        <p:spPr>
          <a:xfrm>
            <a:off x="262293" y="3787539"/>
            <a:ext cx="2163580" cy="2892486"/>
          </a:xfrm>
          <a:prstGeom prst="rect">
            <a:avLst/>
          </a:prstGeom>
          <a:ln>
            <a:solidFill>
              <a:srgbClr val="000000"/>
            </a:solidFill>
          </a:ln>
        </p:spPr>
      </p:pic>
      <p:sp>
        <p:nvSpPr>
          <p:cNvPr id="7" name="TextBox 6"/>
          <p:cNvSpPr txBox="1"/>
          <p:nvPr/>
        </p:nvSpPr>
        <p:spPr>
          <a:xfrm>
            <a:off x="151288" y="3264319"/>
            <a:ext cx="2385589" cy="523220"/>
          </a:xfrm>
          <a:prstGeom prst="rect">
            <a:avLst/>
          </a:prstGeom>
          <a:noFill/>
        </p:spPr>
        <p:txBody>
          <a:bodyPr wrap="none" rtlCol="0">
            <a:spAutoFit/>
          </a:bodyPr>
          <a:lstStyle/>
          <a:p>
            <a:r>
              <a:rPr lang="en-US" sz="2800" b="1" i="1" dirty="0" err="1"/>
              <a:t>Frangula</a:t>
            </a:r>
            <a:r>
              <a:rPr lang="en-US" sz="2800" b="1" i="1" dirty="0"/>
              <a:t> </a:t>
            </a:r>
            <a:r>
              <a:rPr lang="en-US" sz="2800" b="1" i="1" dirty="0" err="1"/>
              <a:t>alnus</a:t>
            </a:r>
            <a:endParaRPr lang="en-US" sz="2800" b="1" i="1" dirty="0"/>
          </a:p>
        </p:txBody>
      </p:sp>
    </p:spTree>
    <p:extLst>
      <p:ext uri="{BB962C8B-B14F-4D97-AF65-F5344CB8AC3E}">
        <p14:creationId xmlns:p14="http://schemas.microsoft.com/office/powerpoint/2010/main" val="1759835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47896-3505-9F4E-A07F-5542E747C4A2}"/>
              </a:ext>
            </a:extLst>
          </p:cNvPr>
          <p:cNvPicPr>
            <a:picLocks noChangeAspect="1"/>
          </p:cNvPicPr>
          <p:nvPr/>
        </p:nvPicPr>
        <p:blipFill>
          <a:blip r:embed="rId2"/>
          <a:stretch>
            <a:fillRect/>
          </a:stretch>
        </p:blipFill>
        <p:spPr>
          <a:xfrm>
            <a:off x="0" y="238016"/>
            <a:ext cx="9144000" cy="6381968"/>
          </a:xfrm>
          <a:prstGeom prst="rect">
            <a:avLst/>
          </a:prstGeom>
        </p:spPr>
      </p:pic>
    </p:spTree>
    <p:extLst>
      <p:ext uri="{BB962C8B-B14F-4D97-AF65-F5344CB8AC3E}">
        <p14:creationId xmlns:p14="http://schemas.microsoft.com/office/powerpoint/2010/main" val="1582206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35909D8D-62F9-B74A-BFA6-6016655A5E00}"/>
              </a:ext>
            </a:extLst>
          </p:cNvPr>
          <p:cNvSpPr txBox="1">
            <a:spLocks noChangeArrowheads="1"/>
          </p:cNvSpPr>
          <p:nvPr/>
        </p:nvSpPr>
        <p:spPr bwMode="auto">
          <a:xfrm>
            <a:off x="673908" y="304573"/>
            <a:ext cx="77961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sz="2800" b="1" dirty="0">
                <a:latin typeface="+mn-lt"/>
              </a:rPr>
              <a:t>Final Cautionary Notes! </a:t>
            </a:r>
          </a:p>
          <a:p>
            <a:pPr algn="ctr"/>
            <a:r>
              <a:rPr lang="en-GB" altLang="en-US" sz="2800" b="1" dirty="0">
                <a:latin typeface="+mn-lt"/>
              </a:rPr>
              <a:t>The use and misuse of models</a:t>
            </a:r>
            <a:endParaRPr lang="en-GB" altLang="en-US" b="1" dirty="0">
              <a:latin typeface="+mn-lt"/>
            </a:endParaRPr>
          </a:p>
        </p:txBody>
      </p:sp>
      <p:sp>
        <p:nvSpPr>
          <p:cNvPr id="35842" name="Rectangle 3">
            <a:extLst>
              <a:ext uri="{FF2B5EF4-FFF2-40B4-BE49-F238E27FC236}">
                <a16:creationId xmlns:a16="http://schemas.microsoft.com/office/drawing/2014/main" id="{3649E3FC-08D9-6C40-AB21-449082CCC924}"/>
              </a:ext>
            </a:extLst>
          </p:cNvPr>
          <p:cNvSpPr>
            <a:spLocks noGrp="1" noChangeArrowheads="1"/>
          </p:cNvSpPr>
          <p:nvPr>
            <p:ph type="body" sz="half" idx="1"/>
          </p:nvPr>
        </p:nvSpPr>
        <p:spPr bwMode="auto">
          <a:xfrm>
            <a:off x="570571" y="1449657"/>
            <a:ext cx="8002859"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lnSpc>
                <a:spcPct val="120000"/>
              </a:lnSpc>
              <a:spcBef>
                <a:spcPct val="80000"/>
              </a:spcBef>
            </a:pPr>
            <a:r>
              <a:rPr lang="en-US" altLang="en-US" sz="2400" b="1" i="1" dirty="0">
                <a:ea typeface="ＭＳ Ｐゴシック" panose="020B0600070205080204" pitchFamily="34" charset="-128"/>
              </a:rPr>
              <a:t>“All models are wrong, but some are useful” George Box</a:t>
            </a:r>
          </a:p>
          <a:p>
            <a:pPr>
              <a:lnSpc>
                <a:spcPct val="120000"/>
              </a:lnSpc>
              <a:spcBef>
                <a:spcPct val="80000"/>
              </a:spcBef>
            </a:pPr>
            <a:r>
              <a:rPr lang="en-US" altLang="en-US" sz="2400" i="1" dirty="0">
                <a:ea typeface="ＭＳ Ｐゴシック" panose="020B0600070205080204" pitchFamily="34" charset="-128"/>
              </a:rPr>
              <a:t>Garbage in, garbage out</a:t>
            </a:r>
            <a:r>
              <a:rPr lang="en-US" altLang="en-US" sz="2400" dirty="0">
                <a:ea typeface="ＭＳ Ｐゴシック" panose="020B0600070205080204" pitchFamily="34" charset="-128"/>
              </a:rPr>
              <a:t>: a model is only as good as the data put into it.</a:t>
            </a:r>
          </a:p>
          <a:p>
            <a:pPr>
              <a:lnSpc>
                <a:spcPct val="120000"/>
              </a:lnSpc>
              <a:spcBef>
                <a:spcPct val="80000"/>
              </a:spcBef>
            </a:pPr>
            <a:r>
              <a:rPr lang="en-US" altLang="en-US" sz="2400" i="1" dirty="0">
                <a:ea typeface="ＭＳ Ｐゴシック" panose="020B0600070205080204" pitchFamily="34" charset="-128"/>
              </a:rPr>
              <a:t>Model extrapolation</a:t>
            </a:r>
            <a:r>
              <a:rPr lang="en-US" altLang="en-US" sz="2400" dirty="0">
                <a:ea typeface="ＭＳ Ｐゴシック" panose="020B0600070205080204" pitchFamily="34" charset="-128"/>
              </a:rPr>
              <a:t>: should be treated with a great deal of caution.</a:t>
            </a:r>
          </a:p>
          <a:p>
            <a:pPr>
              <a:lnSpc>
                <a:spcPct val="120000"/>
              </a:lnSpc>
              <a:spcBef>
                <a:spcPct val="80000"/>
              </a:spcBef>
            </a:pPr>
            <a:r>
              <a:rPr lang="en-US" altLang="en-US" sz="2400" i="1" dirty="0">
                <a:ea typeface="ＭＳ Ｐゴシック" panose="020B0600070205080204" pitchFamily="34" charset="-128"/>
              </a:rPr>
              <a:t>The lure of complicated technology</a:t>
            </a:r>
            <a:r>
              <a:rPr lang="en-US" altLang="en-US" sz="2400" dirty="0">
                <a:ea typeface="ＭＳ Ｐゴシック" panose="020B0600070205080204" pitchFamily="34" charset="-128"/>
              </a:rPr>
              <a:t>: Remember that a model can only be useful if the theoretical underpinnings on which it is based are sound, regardless of how advanced the data and technology are.</a:t>
            </a:r>
            <a:endParaRPr lang="en-GB" altLang="en-US" sz="2400" dirty="0">
              <a:ea typeface="ＭＳ Ｐゴシック" panose="020B0600070205080204" pitchFamily="34" charset="-128"/>
            </a:endParaRPr>
          </a:p>
        </p:txBody>
      </p:sp>
    </p:spTree>
    <p:extLst>
      <p:ext uri="{BB962C8B-B14F-4D97-AF65-F5344CB8AC3E}">
        <p14:creationId xmlns:p14="http://schemas.microsoft.com/office/powerpoint/2010/main" val="7255892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300" y="950272"/>
            <a:ext cx="5573907" cy="4561527"/>
          </a:xfrm>
          <a:prstGeom prst="rect">
            <a:avLst/>
          </a:prstGeom>
        </p:spPr>
      </p:pic>
      <p:sp>
        <p:nvSpPr>
          <p:cNvPr id="3" name="TextBox 2"/>
          <p:cNvSpPr txBox="1"/>
          <p:nvPr/>
        </p:nvSpPr>
        <p:spPr>
          <a:xfrm>
            <a:off x="165100" y="950272"/>
            <a:ext cx="3111501" cy="3046988"/>
          </a:xfrm>
          <a:prstGeom prst="rect">
            <a:avLst/>
          </a:prstGeom>
          <a:noFill/>
        </p:spPr>
        <p:txBody>
          <a:bodyPr wrap="square" rtlCol="0">
            <a:spAutoFit/>
          </a:bodyPr>
          <a:lstStyle/>
          <a:p>
            <a:r>
              <a:rPr lang="en-US" sz="2400" dirty="0"/>
              <a:t>These models constructed in </a:t>
            </a:r>
            <a:r>
              <a:rPr lang="en-US" sz="2400" b="1" u="sng" dirty="0"/>
              <a:t>Wallace</a:t>
            </a:r>
            <a:r>
              <a:rPr lang="en-US" sz="2400" dirty="0"/>
              <a:t> – an R package designed to implement and teach best practices in distribution modeling</a:t>
            </a:r>
          </a:p>
          <a:p>
            <a:endParaRPr lang="en-US" sz="2400" dirty="0"/>
          </a:p>
        </p:txBody>
      </p:sp>
      <p:sp>
        <p:nvSpPr>
          <p:cNvPr id="4" name="TextBox 3"/>
          <p:cNvSpPr txBox="1"/>
          <p:nvPr/>
        </p:nvSpPr>
        <p:spPr>
          <a:xfrm>
            <a:off x="165100" y="5050134"/>
            <a:ext cx="4403963" cy="461665"/>
          </a:xfrm>
          <a:prstGeom prst="rect">
            <a:avLst/>
          </a:prstGeom>
          <a:noFill/>
          <a:ln w="22225">
            <a:solidFill>
              <a:schemeClr val="tx1"/>
            </a:solidFill>
          </a:ln>
        </p:spPr>
        <p:txBody>
          <a:bodyPr wrap="none" rtlCol="0">
            <a:spAutoFit/>
          </a:bodyPr>
          <a:lstStyle/>
          <a:p>
            <a:r>
              <a:rPr lang="en-US" sz="2400" dirty="0"/>
              <a:t>https://</a:t>
            </a:r>
            <a:r>
              <a:rPr lang="en-US" sz="2400" dirty="0" err="1"/>
              <a:t>wallaceecomod.github.io</a:t>
            </a:r>
            <a:r>
              <a:rPr lang="en-US" sz="2400" dirty="0"/>
              <a:t>/</a:t>
            </a:r>
          </a:p>
        </p:txBody>
      </p:sp>
    </p:spTree>
    <p:extLst>
      <p:ext uri="{BB962C8B-B14F-4D97-AF65-F5344CB8AC3E}">
        <p14:creationId xmlns:p14="http://schemas.microsoft.com/office/powerpoint/2010/main" val="2590124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50757" y="1453292"/>
            <a:ext cx="2852701" cy="1397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kern="0" dirty="0">
                <a:latin typeface="Courier New" charset="0"/>
                <a:ea typeface="Courier New" charset="0"/>
                <a:cs typeface="Courier New" charset="0"/>
              </a:rPr>
              <a:t>Wallace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57" y="791792"/>
            <a:ext cx="1727965" cy="2198707"/>
          </a:xfrm>
          <a:prstGeom prst="rect">
            <a:avLst/>
          </a:prstGeom>
          <a:ln>
            <a:solidFill>
              <a:schemeClr val="tx1"/>
            </a:solidFill>
          </a:ln>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933" y="791791"/>
            <a:ext cx="3548099" cy="2198707"/>
          </a:xfrm>
          <a:prstGeom prst="rect">
            <a:avLst/>
          </a:prstGeom>
          <a:ln>
            <a:solidFill>
              <a:schemeClr val="tx1"/>
            </a:solidFill>
          </a:ln>
        </p:spPr>
      </p:pic>
      <p:sp>
        <p:nvSpPr>
          <p:cNvPr id="5" name="Text Box 2"/>
          <p:cNvSpPr txBox="1">
            <a:spLocks noChangeArrowheads="1"/>
          </p:cNvSpPr>
          <p:nvPr/>
        </p:nvSpPr>
        <p:spPr bwMode="auto">
          <a:xfrm>
            <a:off x="381000" y="4673025"/>
            <a:ext cx="8305800" cy="2062103"/>
          </a:xfrm>
          <a:prstGeom prst="rect">
            <a:avLst/>
          </a:prstGeom>
          <a:noFill/>
          <a:ln w="9525">
            <a:noFill/>
            <a:miter lim="800000"/>
            <a:headEnd/>
            <a:tailEnd/>
          </a:ln>
        </p:spPr>
        <p:txBody>
          <a:bodyPr wrap="square">
            <a:spAutoFit/>
          </a:bodyPr>
          <a:lstStyle/>
          <a:p>
            <a:pPr algn="ctr" eaLnBrk="0" hangingPunct="0">
              <a:spcBef>
                <a:spcPct val="50000"/>
              </a:spcBef>
            </a:pPr>
            <a:r>
              <a:rPr lang="en-US" altLang="en-US" sz="3200" dirty="0">
                <a:solidFill>
                  <a:srgbClr val="006600"/>
                </a:solidFill>
                <a:latin typeface="Arial" pitchFamily="34" charset="0"/>
              </a:rPr>
              <a:t>What is </a:t>
            </a:r>
            <a:r>
              <a:rPr lang="en-US" altLang="en-US" sz="3200" i="1" dirty="0">
                <a:solidFill>
                  <a:srgbClr val="006600"/>
                </a:solidFill>
                <a:latin typeface="Arial" pitchFamily="34" charset="0"/>
              </a:rPr>
              <a:t>Wallace</a:t>
            </a:r>
            <a:r>
              <a:rPr lang="en-US" altLang="en-US" sz="3200" dirty="0">
                <a:solidFill>
                  <a:srgbClr val="006600"/>
                </a:solidFill>
                <a:latin typeface="Arial" pitchFamily="34" charset="0"/>
              </a:rPr>
              <a:t>?  And Why?</a:t>
            </a:r>
          </a:p>
          <a:p>
            <a:pPr algn="ctr" eaLnBrk="0" hangingPunct="0">
              <a:spcBef>
                <a:spcPct val="50000"/>
              </a:spcBef>
            </a:pPr>
            <a:r>
              <a:rPr lang="en-US" altLang="en-US" sz="3200" dirty="0">
                <a:solidFill>
                  <a:srgbClr val="006600"/>
                </a:solidFill>
                <a:latin typeface="Arial" pitchFamily="34" charset="0"/>
              </a:rPr>
              <a:t>What is </a:t>
            </a:r>
            <a:r>
              <a:rPr lang="en-US" altLang="en-US" sz="3200" i="1" dirty="0">
                <a:solidFill>
                  <a:srgbClr val="006600"/>
                </a:solidFill>
                <a:latin typeface="Arial" pitchFamily="34" charset="0"/>
              </a:rPr>
              <a:t>Wallace</a:t>
            </a:r>
            <a:r>
              <a:rPr lang="en-US" altLang="en-US" sz="3200" dirty="0">
                <a:solidFill>
                  <a:srgbClr val="006600"/>
                </a:solidFill>
                <a:latin typeface="Arial" pitchFamily="34" charset="0"/>
              </a:rPr>
              <a:t> </a:t>
            </a:r>
            <a:r>
              <a:rPr lang="en-US" altLang="en-US" sz="3200" dirty="0">
                <a:solidFill>
                  <a:srgbClr val="990099"/>
                </a:solidFill>
                <a:latin typeface="Arial" pitchFamily="34" charset="0"/>
              </a:rPr>
              <a:t>not?</a:t>
            </a:r>
          </a:p>
          <a:p>
            <a:pPr algn="ctr" eaLnBrk="0" hangingPunct="0">
              <a:spcBef>
                <a:spcPct val="50000"/>
              </a:spcBef>
            </a:pPr>
            <a:endParaRPr lang="en-US" altLang="en-US" sz="3200" dirty="0">
              <a:solidFill>
                <a:srgbClr val="006600"/>
              </a:solidFill>
              <a:latin typeface="Arial" pitchFamily="34" charset="0"/>
            </a:endParaRPr>
          </a:p>
        </p:txBody>
      </p:sp>
      <p:sp>
        <p:nvSpPr>
          <p:cNvPr id="2" name="Rectangle 1">
            <a:extLst>
              <a:ext uri="{FF2B5EF4-FFF2-40B4-BE49-F238E27FC236}">
                <a16:creationId xmlns:a16="http://schemas.microsoft.com/office/drawing/2014/main" id="{E3D98B94-A13E-3747-B41B-1A98A33BE60C}"/>
              </a:ext>
            </a:extLst>
          </p:cNvPr>
          <p:cNvSpPr/>
          <p:nvPr/>
        </p:nvSpPr>
        <p:spPr>
          <a:xfrm>
            <a:off x="419100" y="3438493"/>
            <a:ext cx="8305800" cy="1077218"/>
          </a:xfrm>
          <a:prstGeom prst="rect">
            <a:avLst/>
          </a:prstGeom>
        </p:spPr>
        <p:txBody>
          <a:bodyPr wrap="square">
            <a:spAutoFit/>
          </a:bodyPr>
          <a:lstStyle/>
          <a:p>
            <a:pPr algn="ctr" eaLnBrk="0" hangingPunct="0">
              <a:spcBef>
                <a:spcPct val="50000"/>
              </a:spcBef>
            </a:pPr>
            <a:r>
              <a:rPr lang="en-US" altLang="en-US" sz="3200" i="1" dirty="0">
                <a:solidFill>
                  <a:schemeClr val="accent2"/>
                </a:solidFill>
                <a:latin typeface="Arial" pitchFamily="34" charset="0"/>
              </a:rPr>
              <a:t>Wallace: A New Modular GUI Software for Modeling Species Niches and Distributions</a:t>
            </a:r>
          </a:p>
        </p:txBody>
      </p:sp>
    </p:spTree>
    <p:extLst>
      <p:ext uri="{BB962C8B-B14F-4D97-AF65-F5344CB8AC3E}">
        <p14:creationId xmlns:p14="http://schemas.microsoft.com/office/powerpoint/2010/main" val="16286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648200"/>
            <a:ext cx="2810435" cy="1592580"/>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819400"/>
            <a:ext cx="5847006" cy="1426413"/>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19200"/>
            <a:ext cx="3733800" cy="1371600"/>
          </a:xfrm>
          <a:prstGeom prst="rect">
            <a:avLst/>
          </a:prstGeom>
          <a:ln>
            <a:solidFill>
              <a:schemeClr val="tx1"/>
            </a:solidFill>
          </a:ln>
        </p:spPr>
      </p:pic>
      <p:sp>
        <p:nvSpPr>
          <p:cNvPr id="16" name="Text Box 21"/>
          <p:cNvSpPr txBox="1">
            <a:spLocks noChangeArrowheads="1"/>
          </p:cNvSpPr>
          <p:nvPr/>
        </p:nvSpPr>
        <p:spPr bwMode="auto">
          <a:xfrm>
            <a:off x="76200" y="238125"/>
            <a:ext cx="8991600" cy="523875"/>
          </a:xfrm>
          <a:prstGeom prst="rect">
            <a:avLst/>
          </a:prstGeom>
          <a:noFill/>
          <a:ln w="9525">
            <a:noFill/>
            <a:miter lim="800000"/>
            <a:headEnd/>
            <a:tailEnd/>
          </a:ln>
        </p:spPr>
        <p:txBody>
          <a:bodyPr>
            <a:spAutoFit/>
          </a:bodyPr>
          <a:lstStyle/>
          <a:p>
            <a:pPr algn="ctr" eaLnBrk="0" hangingPunct="0">
              <a:spcBef>
                <a:spcPct val="50000"/>
              </a:spcBef>
            </a:pPr>
            <a:r>
              <a:rPr lang="en-US" altLang="en-US" sz="2800" dirty="0">
                <a:solidFill>
                  <a:srgbClr val="006600"/>
                </a:solidFill>
                <a:latin typeface="Arial" pitchFamily="34" charset="0"/>
              </a:rPr>
              <a:t>Range estimates needed</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212" y="4569583"/>
            <a:ext cx="4319588" cy="1983617"/>
          </a:xfrm>
          <a:prstGeom prst="rect">
            <a:avLst/>
          </a:prstGeom>
          <a:ln>
            <a:solidFill>
              <a:schemeClr val="tx1"/>
            </a:solidFill>
          </a:ln>
        </p:spPr>
      </p:pic>
    </p:spTree>
    <p:extLst>
      <p:ext uri="{BB962C8B-B14F-4D97-AF65-F5344CB8AC3E}">
        <p14:creationId xmlns:p14="http://schemas.microsoft.com/office/powerpoint/2010/main" val="306633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66800" y="6136482"/>
            <a:ext cx="33528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i="1" dirty="0">
                <a:latin typeface="Arial" pitchFamily="34" charset="0"/>
              </a:rPr>
              <a:t>Zoonotic diseases</a:t>
            </a:r>
          </a:p>
        </p:txBody>
      </p:sp>
      <p:sp>
        <p:nvSpPr>
          <p:cNvPr id="10" name="Text Box 4"/>
          <p:cNvSpPr txBox="1">
            <a:spLocks noChangeArrowheads="1"/>
          </p:cNvSpPr>
          <p:nvPr/>
        </p:nvSpPr>
        <p:spPr bwMode="auto">
          <a:xfrm>
            <a:off x="4373592" y="2124075"/>
            <a:ext cx="19050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i="1" dirty="0">
                <a:latin typeface="Arial" pitchFamily="34" charset="0"/>
              </a:rPr>
              <a:t>Reserve planning</a:t>
            </a:r>
          </a:p>
        </p:txBody>
      </p:sp>
      <p:sp>
        <p:nvSpPr>
          <p:cNvPr id="12" name="Text Box 4"/>
          <p:cNvSpPr txBox="1">
            <a:spLocks noChangeArrowheads="1"/>
          </p:cNvSpPr>
          <p:nvPr/>
        </p:nvSpPr>
        <p:spPr bwMode="auto">
          <a:xfrm>
            <a:off x="4800600" y="5943600"/>
            <a:ext cx="33528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i="1" dirty="0">
                <a:latin typeface="Arial" pitchFamily="34" charset="0"/>
              </a:rPr>
              <a:t>Land-use policies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180" y="1371600"/>
            <a:ext cx="2697220" cy="2046167"/>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10" y="4267200"/>
            <a:ext cx="3276600" cy="1843088"/>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992" y="1456196"/>
            <a:ext cx="2179608" cy="220140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16617"/>
          <a:stretch/>
        </p:blipFill>
        <p:spPr>
          <a:xfrm>
            <a:off x="5181600" y="4132817"/>
            <a:ext cx="2632217" cy="1810783"/>
          </a:xfrm>
          <a:prstGeom prst="rect">
            <a:avLst/>
          </a:prstGeom>
          <a:ln>
            <a:solidFill>
              <a:schemeClr val="tx1"/>
            </a:solidFill>
          </a:ln>
        </p:spPr>
      </p:pic>
      <p:sp>
        <p:nvSpPr>
          <p:cNvPr id="14" name="Text Box 4"/>
          <p:cNvSpPr txBox="1">
            <a:spLocks noChangeArrowheads="1"/>
          </p:cNvSpPr>
          <p:nvPr/>
        </p:nvSpPr>
        <p:spPr bwMode="auto">
          <a:xfrm>
            <a:off x="533400" y="3429000"/>
            <a:ext cx="33528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i="1" dirty="0">
                <a:latin typeface="Arial" pitchFamily="34" charset="0"/>
              </a:rPr>
              <a:t>Invasive species</a:t>
            </a:r>
          </a:p>
        </p:txBody>
      </p:sp>
      <p:sp>
        <p:nvSpPr>
          <p:cNvPr id="15" name="Text Box 21"/>
          <p:cNvSpPr txBox="1">
            <a:spLocks noChangeArrowheads="1"/>
          </p:cNvSpPr>
          <p:nvPr/>
        </p:nvSpPr>
        <p:spPr bwMode="auto">
          <a:xfrm>
            <a:off x="76200" y="238125"/>
            <a:ext cx="8991600" cy="523875"/>
          </a:xfrm>
          <a:prstGeom prst="rect">
            <a:avLst/>
          </a:prstGeom>
          <a:noFill/>
          <a:ln w="9525">
            <a:noFill/>
            <a:miter lim="800000"/>
            <a:headEnd/>
            <a:tailEnd/>
          </a:ln>
        </p:spPr>
        <p:txBody>
          <a:bodyPr>
            <a:spAutoFit/>
          </a:bodyPr>
          <a:lstStyle/>
          <a:p>
            <a:pPr algn="ctr" eaLnBrk="0" hangingPunct="0">
              <a:spcBef>
                <a:spcPct val="50000"/>
              </a:spcBef>
            </a:pPr>
            <a:r>
              <a:rPr lang="en-US" altLang="en-US" sz="2800" dirty="0">
                <a:solidFill>
                  <a:srgbClr val="006600"/>
                </a:solidFill>
                <a:latin typeface="Arial" pitchFamily="34" charset="0"/>
              </a:rPr>
              <a:t>Range estimates needed</a:t>
            </a:r>
          </a:p>
        </p:txBody>
      </p:sp>
    </p:spTree>
    <p:extLst>
      <p:ext uri="{BB962C8B-B14F-4D97-AF65-F5344CB8AC3E}">
        <p14:creationId xmlns:p14="http://schemas.microsoft.com/office/powerpoint/2010/main" val="770459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3500" y="-127000"/>
            <a:ext cx="304800" cy="304800"/>
          </a:xfrm>
          <a:prstGeom prst="rect">
            <a:avLst/>
          </a:prstGeom>
          <a:noFill/>
          <a:ln w="9525">
            <a:noFill/>
            <a:round/>
            <a:headEnd/>
            <a:tailEnd/>
          </a:ln>
        </p:spPr>
        <p:txBody>
          <a:bodyPr wrap="none" anchor="ctr"/>
          <a:lstStyle/>
          <a:p>
            <a:pPr eaLnBrk="0" hangingPunct="0"/>
            <a:endParaRPr lang="en-US" altLang="en-US"/>
          </a:p>
        </p:txBody>
      </p:sp>
      <p:sp>
        <p:nvSpPr>
          <p:cNvPr id="4099" name="Rectangle 3"/>
          <p:cNvSpPr>
            <a:spLocks noChangeArrowheads="1"/>
          </p:cNvSpPr>
          <p:nvPr/>
        </p:nvSpPr>
        <p:spPr bwMode="auto">
          <a:xfrm>
            <a:off x="63500" y="-127000"/>
            <a:ext cx="304800" cy="304800"/>
          </a:xfrm>
          <a:prstGeom prst="rect">
            <a:avLst/>
          </a:prstGeom>
          <a:noFill/>
          <a:ln w="9525">
            <a:noFill/>
            <a:round/>
            <a:headEnd/>
            <a:tailEnd/>
          </a:ln>
        </p:spPr>
        <p:txBody>
          <a:bodyPr wrap="none" anchor="ctr"/>
          <a:lstStyle/>
          <a:p>
            <a:pPr eaLnBrk="0" hangingPunct="0"/>
            <a:endParaRPr lang="en-US" altLang="en-US"/>
          </a:p>
        </p:txBody>
      </p:sp>
      <p:sp>
        <p:nvSpPr>
          <p:cNvPr id="4100" name="Text Box 4"/>
          <p:cNvSpPr txBox="1">
            <a:spLocks noChangeArrowheads="1"/>
          </p:cNvSpPr>
          <p:nvPr/>
        </p:nvSpPr>
        <p:spPr bwMode="auto">
          <a:xfrm>
            <a:off x="762000" y="371475"/>
            <a:ext cx="76962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dirty="0">
                <a:solidFill>
                  <a:srgbClr val="006600"/>
                </a:solidFill>
                <a:latin typeface="Arial" pitchFamily="34" charset="0"/>
              </a:rPr>
              <a:t>Anderson lab studies spatial and temporal patterns of environmental suitability …</a:t>
            </a:r>
          </a:p>
        </p:txBody>
      </p:sp>
      <p:pic>
        <p:nvPicPr>
          <p:cNvPr id="12" name="12 Imagen" descr="IMG_4140.JPG"/>
          <p:cNvPicPr>
            <a:picLocks noChangeAspect="1"/>
          </p:cNvPicPr>
          <p:nvPr/>
        </p:nvPicPr>
        <p:blipFill>
          <a:blip r:embed="rId3" cstate="print"/>
          <a:srcRect r="13433"/>
          <a:stretch>
            <a:fillRect/>
          </a:stretch>
        </p:blipFill>
        <p:spPr>
          <a:xfrm>
            <a:off x="1981200" y="1583812"/>
            <a:ext cx="2209800" cy="1701800"/>
          </a:xfrm>
          <a:prstGeom prst="rect">
            <a:avLst/>
          </a:prstGeom>
          <a:ln w="28575">
            <a:solidFill>
              <a:schemeClr val="tx1"/>
            </a:solidFill>
          </a:ln>
        </p:spPr>
      </p:pic>
      <p:pic>
        <p:nvPicPr>
          <p:cNvPr id="15" name="Picture 11" descr="Img_09"/>
          <p:cNvPicPr>
            <a:picLocks noChangeAspect="1" noChangeArrowheads="1"/>
          </p:cNvPicPr>
          <p:nvPr/>
        </p:nvPicPr>
        <p:blipFill rotWithShape="1">
          <a:blip r:embed="rId4"/>
          <a:srcRect t="42036" r="27660"/>
          <a:stretch/>
        </p:blipFill>
        <p:spPr bwMode="auto">
          <a:xfrm>
            <a:off x="3087101" y="3525376"/>
            <a:ext cx="2704099" cy="1718229"/>
          </a:xfrm>
          <a:prstGeom prst="rect">
            <a:avLst/>
          </a:prstGeom>
          <a:noFill/>
          <a:ln w="25400">
            <a:solidFill>
              <a:srgbClr val="000000"/>
            </a:solidFill>
            <a:miter lim="800000"/>
            <a:headEnd/>
            <a:tailEnd/>
          </a:ln>
        </p:spPr>
      </p:pic>
      <p:sp>
        <p:nvSpPr>
          <p:cNvPr id="13" name="Text Box 4"/>
          <p:cNvSpPr txBox="1">
            <a:spLocks noChangeArrowheads="1"/>
          </p:cNvSpPr>
          <p:nvPr/>
        </p:nvSpPr>
        <p:spPr bwMode="auto">
          <a:xfrm>
            <a:off x="228600" y="5638800"/>
            <a:ext cx="8763000" cy="542925"/>
          </a:xfrm>
          <a:prstGeom prst="rect">
            <a:avLst/>
          </a:prstGeom>
          <a:noFill/>
          <a:ln w="9525">
            <a:noFill/>
            <a:round/>
            <a:headEnd/>
            <a:tailEnd/>
          </a:ln>
        </p:spPr>
        <p:txBody>
          <a:bodyPr lIns="90000" tIns="60120" rIns="90000" bIns="45000"/>
          <a:lstStyle/>
          <a:p>
            <a:pPr algn="ctr" defTabSz="457200" eaLnBrk="0" hangingPunct="0">
              <a:lnSpc>
                <a:spcPct val="95000"/>
              </a:lnSpc>
              <a:buClr>
                <a:srgbClr val="000000"/>
              </a:buClr>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dirty="0">
                <a:solidFill>
                  <a:srgbClr val="355E00"/>
                </a:solidFill>
                <a:latin typeface="Arial" pitchFamily="34" charset="0"/>
              </a:rPr>
              <a:t>… and their ecological, evolutionary, and practical consequences</a:t>
            </a:r>
          </a:p>
        </p:txBody>
      </p:sp>
      <p:pic>
        <p:nvPicPr>
          <p:cNvPr id="17"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422" r="16365" b="22116"/>
          <a:stretch/>
        </p:blipFill>
        <p:spPr bwMode="auto">
          <a:xfrm>
            <a:off x="4495800" y="1597084"/>
            <a:ext cx="2683758" cy="17158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descr="IMG_0675"/>
          <p:cNvPicPr>
            <a:picLocks noChangeAspect="1" noChangeArrowheads="1"/>
          </p:cNvPicPr>
          <p:nvPr/>
        </p:nvPicPr>
        <p:blipFill>
          <a:blip r:embed="rId6" cstate="print">
            <a:extLst>
              <a:ext uri="{28A0092B-C50C-407E-A947-70E740481C1C}">
                <a14:useLocalDpi xmlns:a14="http://schemas.microsoft.com/office/drawing/2010/main" val="0"/>
              </a:ext>
            </a:extLst>
          </a:blip>
          <a:srcRect l="16428" r="3052"/>
          <a:stretch>
            <a:fillRect/>
          </a:stretch>
        </p:blipFill>
        <p:spPr bwMode="auto">
          <a:xfrm>
            <a:off x="914400" y="3525376"/>
            <a:ext cx="1827561" cy="1701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https://static.wixstatic.com/media/e41566_79825ef3d41f4e50999225242bd48f17.jpg/v1/fill/w_653,h_788,al_c,q_90,usm_0.66_1.00_0.01/e41566_79825ef3d41f4e50999225242bd48f17.jpg"/>
          <p:cNvPicPr>
            <a:picLocks noChangeAspect="1" noChangeArrowheads="1"/>
          </p:cNvPicPr>
          <p:nvPr/>
        </p:nvPicPr>
        <p:blipFill rotWithShape="1">
          <a:blip r:embed="rId7">
            <a:extLst>
              <a:ext uri="{28A0092B-C50C-407E-A947-70E740481C1C}">
                <a14:useLocalDpi xmlns:a14="http://schemas.microsoft.com/office/drawing/2010/main" val="0"/>
              </a:ext>
            </a:extLst>
          </a:blip>
          <a:srcRect b="21939"/>
          <a:stretch/>
        </p:blipFill>
        <p:spPr bwMode="auto">
          <a:xfrm>
            <a:off x="6086475" y="3525376"/>
            <a:ext cx="1838325" cy="173242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01679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3" name="Text Box 3"/>
          <p:cNvSpPr txBox="1">
            <a:spLocks noChangeArrowheads="1"/>
          </p:cNvSpPr>
          <p:nvPr/>
        </p:nvSpPr>
        <p:spPr bwMode="auto">
          <a:xfrm>
            <a:off x="990600" y="3570744"/>
            <a:ext cx="7467600" cy="2677656"/>
          </a:xfrm>
          <a:prstGeom prst="rect">
            <a:avLst/>
          </a:prstGeom>
          <a:noFill/>
          <a:ln w="9525">
            <a:noFill/>
            <a:miter lim="800000"/>
            <a:headEnd/>
            <a:tailEnd/>
          </a:ln>
          <a:effectLst/>
        </p:spPr>
        <p:txBody>
          <a:bodyPr wrap="square">
            <a:spAutoFit/>
          </a:bodyPr>
          <a:lstStyle/>
          <a:p>
            <a:pPr>
              <a:spcBef>
                <a:spcPct val="50000"/>
              </a:spcBef>
            </a:pPr>
            <a:r>
              <a:rPr lang="en-US" dirty="0">
                <a:latin typeface="Arial" pitchFamily="34" charset="0"/>
              </a:rPr>
              <a:t>1. High-quality </a:t>
            </a:r>
            <a:r>
              <a:rPr lang="en-US" dirty="0">
                <a:solidFill>
                  <a:srgbClr val="990099"/>
                </a:solidFill>
                <a:latin typeface="Arial" pitchFamily="34" charset="0"/>
              </a:rPr>
              <a:t>data</a:t>
            </a:r>
            <a:r>
              <a:rPr lang="en-US" dirty="0">
                <a:latin typeface="Arial" pitchFamily="34" charset="0"/>
              </a:rPr>
              <a:t>, ready to be accessed when the particular problem presents itself</a:t>
            </a:r>
          </a:p>
          <a:p>
            <a:pPr>
              <a:spcBef>
                <a:spcPct val="50000"/>
              </a:spcBef>
            </a:pPr>
            <a:r>
              <a:rPr lang="en-US" dirty="0">
                <a:latin typeface="Arial" pitchFamily="34" charset="0"/>
              </a:rPr>
              <a:t>2. </a:t>
            </a:r>
            <a:r>
              <a:rPr lang="en-US" dirty="0">
                <a:solidFill>
                  <a:srgbClr val="990099"/>
                </a:solidFill>
                <a:latin typeface="Arial" pitchFamily="34" charset="0"/>
              </a:rPr>
              <a:t>Software </a:t>
            </a:r>
            <a:r>
              <a:rPr lang="en-US" dirty="0">
                <a:latin typeface="Arial" pitchFamily="34" charset="0"/>
              </a:rPr>
              <a:t>that achieves an appropriate balance between automation and supervision</a:t>
            </a:r>
          </a:p>
          <a:p>
            <a:pPr>
              <a:spcBef>
                <a:spcPct val="50000"/>
              </a:spcBef>
            </a:pPr>
            <a:r>
              <a:rPr lang="en-US" dirty="0">
                <a:latin typeface="Arial" pitchFamily="34" charset="0"/>
              </a:rPr>
              <a:t>3. </a:t>
            </a:r>
            <a:r>
              <a:rPr lang="en-US" dirty="0">
                <a:solidFill>
                  <a:srgbClr val="990099"/>
                </a:solidFill>
                <a:latin typeface="Arial" pitchFamily="34" charset="0"/>
              </a:rPr>
              <a:t>Scientists </a:t>
            </a:r>
            <a:r>
              <a:rPr lang="en-US" dirty="0">
                <a:latin typeface="Arial" pitchFamily="34" charset="0"/>
              </a:rPr>
              <a:t>capable of building, applying, and appraising high-quality models</a:t>
            </a:r>
          </a:p>
        </p:txBody>
      </p:sp>
      <p:sp>
        <p:nvSpPr>
          <p:cNvPr id="773124" name="Text Box 4"/>
          <p:cNvSpPr txBox="1">
            <a:spLocks noChangeArrowheads="1"/>
          </p:cNvSpPr>
          <p:nvPr/>
        </p:nvSpPr>
        <p:spPr bwMode="auto">
          <a:xfrm>
            <a:off x="533400" y="304800"/>
            <a:ext cx="8029575" cy="523220"/>
          </a:xfrm>
          <a:prstGeom prst="rect">
            <a:avLst/>
          </a:prstGeom>
          <a:noFill/>
          <a:ln w="9525">
            <a:noFill/>
            <a:miter lim="800000"/>
            <a:headEnd/>
            <a:tailEnd/>
          </a:ln>
          <a:effectLst/>
        </p:spPr>
        <p:txBody>
          <a:bodyPr wrap="square">
            <a:spAutoFit/>
          </a:bodyPr>
          <a:lstStyle/>
          <a:p>
            <a:pPr algn="ctr">
              <a:spcBef>
                <a:spcPct val="50000"/>
              </a:spcBef>
            </a:pPr>
            <a:r>
              <a:rPr lang="en-US" sz="2800" dirty="0">
                <a:solidFill>
                  <a:srgbClr val="006600"/>
                </a:solidFill>
                <a:latin typeface="Arial" pitchFamily="34" charset="0"/>
              </a:rPr>
              <a:t>Agenda: applied biodiversity informatics</a:t>
            </a:r>
            <a:endParaRPr lang="en-US" sz="2800" dirty="0">
              <a:solidFill>
                <a:srgbClr val="006600"/>
              </a:solidFill>
              <a:latin typeface="Arial" pitchFamily="34" charset="0"/>
              <a:cs typeface="Arial" pitchFamily="34" charset="0"/>
            </a:endParaRPr>
          </a:p>
        </p:txBody>
      </p:sp>
      <p:pic>
        <p:nvPicPr>
          <p:cNvPr id="5" name="Picture 2" descr="ANYAS"/>
          <p:cNvPicPr>
            <a:picLocks noChangeAspect="1" noChangeArrowheads="1"/>
          </p:cNvPicPr>
          <p:nvPr/>
        </p:nvPicPr>
        <p:blipFill>
          <a:blip r:embed="rId2"/>
          <a:srcRect l="4762" t="16183" r="897" b="56345"/>
          <a:stretch>
            <a:fillRect/>
          </a:stretch>
        </p:blipFill>
        <p:spPr bwMode="auto">
          <a:xfrm>
            <a:off x="593985" y="1295400"/>
            <a:ext cx="8016615" cy="175260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306040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1"/>
          <p:cNvSpPr txBox="1">
            <a:spLocks noChangeArrowheads="1"/>
          </p:cNvSpPr>
          <p:nvPr/>
        </p:nvSpPr>
        <p:spPr bwMode="auto">
          <a:xfrm>
            <a:off x="76200" y="238125"/>
            <a:ext cx="8991600" cy="523875"/>
          </a:xfrm>
          <a:prstGeom prst="rect">
            <a:avLst/>
          </a:prstGeom>
          <a:noFill/>
          <a:ln w="9525">
            <a:noFill/>
            <a:miter lim="800000"/>
            <a:headEnd/>
            <a:tailEnd/>
          </a:ln>
        </p:spPr>
        <p:txBody>
          <a:bodyPr>
            <a:spAutoFit/>
          </a:bodyPr>
          <a:lstStyle/>
          <a:p>
            <a:pPr algn="ctr" eaLnBrk="0" hangingPunct="0">
              <a:spcBef>
                <a:spcPct val="50000"/>
              </a:spcBef>
            </a:pPr>
            <a:r>
              <a:rPr lang="en-US" altLang="en-US" sz="2800" dirty="0">
                <a:solidFill>
                  <a:srgbClr val="006600"/>
                </a:solidFill>
                <a:latin typeface="Arial" pitchFamily="34" charset="0"/>
              </a:rPr>
              <a:t>Correlative modeling of species niches and ranges</a:t>
            </a:r>
          </a:p>
        </p:txBody>
      </p:sp>
      <p:grpSp>
        <p:nvGrpSpPr>
          <p:cNvPr id="17412" name="Group 16"/>
          <p:cNvGrpSpPr>
            <a:grpSpLocks/>
          </p:cNvGrpSpPr>
          <p:nvPr/>
        </p:nvGrpSpPr>
        <p:grpSpPr bwMode="auto">
          <a:xfrm>
            <a:off x="0" y="2057400"/>
            <a:ext cx="8991600" cy="2305050"/>
            <a:chOff x="0" y="2971800"/>
            <a:chExt cx="8991600" cy="2305665"/>
          </a:xfrm>
        </p:grpSpPr>
        <p:sp>
          <p:nvSpPr>
            <p:cNvPr id="17417" name="Text Box 2"/>
            <p:cNvSpPr txBox="1">
              <a:spLocks noChangeArrowheads="1"/>
            </p:cNvSpPr>
            <p:nvPr/>
          </p:nvSpPr>
          <p:spPr bwMode="auto">
            <a:xfrm>
              <a:off x="209550" y="2971800"/>
              <a:ext cx="1847850" cy="831219"/>
            </a:xfrm>
            <a:prstGeom prst="rect">
              <a:avLst/>
            </a:prstGeom>
            <a:noFill/>
            <a:ln w="9525">
              <a:noFill/>
              <a:miter lim="800000"/>
              <a:headEnd/>
              <a:tailEnd/>
            </a:ln>
          </p:spPr>
          <p:txBody>
            <a:bodyPr>
              <a:spAutoFit/>
            </a:bodyPr>
            <a:lstStyle/>
            <a:p>
              <a:pPr algn="ctr" eaLnBrk="0" hangingPunct="0">
                <a:spcBef>
                  <a:spcPct val="50000"/>
                </a:spcBef>
              </a:pPr>
              <a:r>
                <a:rPr lang="en-US" altLang="en-US" dirty="0">
                  <a:solidFill>
                    <a:srgbClr val="990099"/>
                  </a:solidFill>
                  <a:latin typeface="Arial" pitchFamily="34" charset="0"/>
                </a:rPr>
                <a:t>Occurrence records</a:t>
              </a:r>
              <a:endParaRPr lang="en-US" altLang="en-US" dirty="0"/>
            </a:p>
          </p:txBody>
        </p:sp>
        <p:sp>
          <p:nvSpPr>
            <p:cNvPr id="17418" name="Text Box 3"/>
            <p:cNvSpPr txBox="1">
              <a:spLocks noChangeArrowheads="1"/>
            </p:cNvSpPr>
            <p:nvPr/>
          </p:nvSpPr>
          <p:spPr bwMode="auto">
            <a:xfrm>
              <a:off x="0" y="4359275"/>
              <a:ext cx="2209800" cy="831219"/>
            </a:xfrm>
            <a:prstGeom prst="rect">
              <a:avLst/>
            </a:prstGeom>
            <a:noFill/>
            <a:ln w="9525">
              <a:noFill/>
              <a:miter lim="800000"/>
              <a:headEnd/>
              <a:tailEnd/>
            </a:ln>
          </p:spPr>
          <p:txBody>
            <a:bodyPr>
              <a:spAutoFit/>
            </a:bodyPr>
            <a:lstStyle/>
            <a:p>
              <a:pPr algn="ctr" eaLnBrk="0" hangingPunct="0">
                <a:spcBef>
                  <a:spcPct val="50000"/>
                </a:spcBef>
              </a:pPr>
              <a:r>
                <a:rPr lang="en-US" altLang="en-US">
                  <a:solidFill>
                    <a:srgbClr val="990099"/>
                  </a:solidFill>
                  <a:latin typeface="Arial" pitchFamily="34" charset="0"/>
                </a:rPr>
                <a:t>Environmental data</a:t>
              </a:r>
              <a:endParaRPr lang="en-US" altLang="en-US"/>
            </a:p>
          </p:txBody>
        </p:sp>
        <p:sp>
          <p:nvSpPr>
            <p:cNvPr id="17419" name="Line 4"/>
            <p:cNvSpPr>
              <a:spLocks noChangeShapeType="1"/>
            </p:cNvSpPr>
            <p:nvPr/>
          </p:nvSpPr>
          <p:spPr bwMode="auto">
            <a:xfrm flipV="1">
              <a:off x="2133600" y="4387850"/>
              <a:ext cx="638175" cy="533400"/>
            </a:xfrm>
            <a:prstGeom prst="line">
              <a:avLst/>
            </a:prstGeom>
            <a:noFill/>
            <a:ln w="38100">
              <a:solidFill>
                <a:schemeClr val="tx1"/>
              </a:solidFill>
              <a:round/>
              <a:headEnd/>
              <a:tailEnd type="triangle" w="med" len="med"/>
            </a:ln>
          </p:spPr>
          <p:txBody>
            <a:bodyPr wrap="none" anchor="ctr"/>
            <a:lstStyle/>
            <a:p>
              <a:endParaRPr lang="en-US"/>
            </a:p>
          </p:txBody>
        </p:sp>
        <p:sp>
          <p:nvSpPr>
            <p:cNvPr id="17420" name="Text Box 5"/>
            <p:cNvSpPr txBox="1">
              <a:spLocks noChangeArrowheads="1"/>
            </p:cNvSpPr>
            <p:nvPr/>
          </p:nvSpPr>
          <p:spPr bwMode="auto">
            <a:xfrm>
              <a:off x="2895600" y="3854450"/>
              <a:ext cx="1524000" cy="461788"/>
            </a:xfrm>
            <a:prstGeom prst="rect">
              <a:avLst/>
            </a:prstGeom>
            <a:noFill/>
            <a:ln w="9525">
              <a:noFill/>
              <a:miter lim="800000"/>
              <a:headEnd/>
              <a:tailEnd/>
            </a:ln>
          </p:spPr>
          <p:txBody>
            <a:bodyPr>
              <a:spAutoFit/>
            </a:bodyPr>
            <a:lstStyle/>
            <a:p>
              <a:pPr eaLnBrk="0" hangingPunct="0">
                <a:spcBef>
                  <a:spcPct val="50000"/>
                </a:spcBef>
              </a:pPr>
              <a:r>
                <a:rPr lang="en-US" altLang="en-US">
                  <a:solidFill>
                    <a:srgbClr val="006600"/>
                  </a:solidFill>
                  <a:latin typeface="Arial" pitchFamily="34" charset="0"/>
                </a:rPr>
                <a:t>Algorithm</a:t>
              </a:r>
            </a:p>
          </p:txBody>
        </p:sp>
        <p:sp>
          <p:nvSpPr>
            <p:cNvPr id="17421" name="Text Box 6"/>
            <p:cNvSpPr txBox="1">
              <a:spLocks noChangeArrowheads="1"/>
            </p:cNvSpPr>
            <p:nvPr/>
          </p:nvSpPr>
          <p:spPr bwMode="auto">
            <a:xfrm>
              <a:off x="5181600" y="3697288"/>
              <a:ext cx="1295400" cy="831219"/>
            </a:xfrm>
            <a:prstGeom prst="rect">
              <a:avLst/>
            </a:prstGeom>
            <a:noFill/>
            <a:ln w="9525">
              <a:noFill/>
              <a:miter lim="800000"/>
              <a:headEnd/>
              <a:tailEnd/>
            </a:ln>
          </p:spPr>
          <p:txBody>
            <a:bodyPr>
              <a:spAutoFit/>
            </a:bodyPr>
            <a:lstStyle/>
            <a:p>
              <a:pPr eaLnBrk="0" hangingPunct="0">
                <a:spcBef>
                  <a:spcPct val="50000"/>
                </a:spcBef>
              </a:pPr>
              <a:r>
                <a:rPr lang="en-US" altLang="en-US">
                  <a:solidFill>
                    <a:srgbClr val="FF6600"/>
                  </a:solidFill>
                  <a:latin typeface="Arial" pitchFamily="34" charset="0"/>
                </a:rPr>
                <a:t>Model of niche</a:t>
              </a:r>
              <a:endParaRPr lang="en-US" altLang="en-US">
                <a:latin typeface="Arial" pitchFamily="34" charset="0"/>
              </a:endParaRPr>
            </a:p>
          </p:txBody>
        </p:sp>
        <p:sp>
          <p:nvSpPr>
            <p:cNvPr id="17422" name="Line 7"/>
            <p:cNvSpPr>
              <a:spLocks noChangeShapeType="1"/>
            </p:cNvSpPr>
            <p:nvPr/>
          </p:nvSpPr>
          <p:spPr bwMode="auto">
            <a:xfrm>
              <a:off x="2133600" y="3168650"/>
              <a:ext cx="628650" cy="625475"/>
            </a:xfrm>
            <a:prstGeom prst="line">
              <a:avLst/>
            </a:prstGeom>
            <a:noFill/>
            <a:ln w="38100">
              <a:solidFill>
                <a:schemeClr val="tx1"/>
              </a:solidFill>
              <a:round/>
              <a:headEnd/>
              <a:tailEnd type="triangle" w="med" len="med"/>
            </a:ln>
          </p:spPr>
          <p:txBody>
            <a:bodyPr wrap="none" anchor="ctr"/>
            <a:lstStyle/>
            <a:p>
              <a:endParaRPr lang="en-US"/>
            </a:p>
          </p:txBody>
        </p:sp>
        <p:sp>
          <p:nvSpPr>
            <p:cNvPr id="17423" name="Line 9"/>
            <p:cNvSpPr>
              <a:spLocks noChangeShapeType="1"/>
            </p:cNvSpPr>
            <p:nvPr/>
          </p:nvSpPr>
          <p:spPr bwMode="auto">
            <a:xfrm>
              <a:off x="4495800" y="4098925"/>
              <a:ext cx="533400" cy="0"/>
            </a:xfrm>
            <a:prstGeom prst="line">
              <a:avLst/>
            </a:prstGeom>
            <a:noFill/>
            <a:ln w="38100">
              <a:solidFill>
                <a:schemeClr val="tx1"/>
              </a:solidFill>
              <a:round/>
              <a:headEnd/>
              <a:tailEnd type="triangle" w="med" len="med"/>
            </a:ln>
          </p:spPr>
          <p:txBody>
            <a:bodyPr/>
            <a:lstStyle/>
            <a:p>
              <a:endParaRPr lang="en-US"/>
            </a:p>
          </p:txBody>
        </p:sp>
        <p:sp>
          <p:nvSpPr>
            <p:cNvPr id="17424" name="Line 10"/>
            <p:cNvSpPr>
              <a:spLocks noChangeShapeType="1"/>
            </p:cNvSpPr>
            <p:nvPr/>
          </p:nvSpPr>
          <p:spPr bwMode="auto">
            <a:xfrm>
              <a:off x="6477000" y="4098925"/>
              <a:ext cx="533400" cy="0"/>
            </a:xfrm>
            <a:prstGeom prst="line">
              <a:avLst/>
            </a:prstGeom>
            <a:noFill/>
            <a:ln w="38100">
              <a:solidFill>
                <a:schemeClr val="tx1"/>
              </a:solidFill>
              <a:round/>
              <a:headEnd/>
              <a:tailEnd type="triangle" w="med" len="med"/>
            </a:ln>
          </p:spPr>
          <p:txBody>
            <a:bodyPr/>
            <a:lstStyle/>
            <a:p>
              <a:endParaRPr lang="en-US"/>
            </a:p>
          </p:txBody>
        </p:sp>
        <p:sp>
          <p:nvSpPr>
            <p:cNvPr id="17425" name="Text Box 11"/>
            <p:cNvSpPr txBox="1">
              <a:spLocks noChangeArrowheads="1"/>
            </p:cNvSpPr>
            <p:nvPr/>
          </p:nvSpPr>
          <p:spPr bwMode="auto">
            <a:xfrm>
              <a:off x="7620000" y="3436203"/>
              <a:ext cx="1371600" cy="830997"/>
            </a:xfrm>
            <a:prstGeom prst="rect">
              <a:avLst/>
            </a:prstGeom>
            <a:noFill/>
            <a:ln w="9525">
              <a:noFill/>
              <a:miter lim="800000"/>
              <a:headEnd/>
              <a:tailEnd/>
            </a:ln>
          </p:spPr>
          <p:txBody>
            <a:bodyPr>
              <a:spAutoFit/>
            </a:bodyPr>
            <a:lstStyle/>
            <a:p>
              <a:pPr eaLnBrk="0" hangingPunct="0">
                <a:spcBef>
                  <a:spcPct val="50000"/>
                </a:spcBef>
              </a:pPr>
              <a:r>
                <a:rPr lang="en-US" altLang="en-US">
                  <a:solidFill>
                    <a:srgbClr val="FF6600"/>
                  </a:solidFill>
                  <a:latin typeface="Arial" pitchFamily="34" charset="0"/>
                </a:rPr>
                <a:t>Suitable areas</a:t>
              </a:r>
              <a:endParaRPr lang="en-US" altLang="en-US">
                <a:latin typeface="Arial" pitchFamily="34" charset="0"/>
              </a:endParaRPr>
            </a:p>
          </p:txBody>
        </p:sp>
        <p:grpSp>
          <p:nvGrpSpPr>
            <p:cNvPr id="17426" name="Group 25"/>
            <p:cNvGrpSpPr>
              <a:grpSpLocks/>
            </p:cNvGrpSpPr>
            <p:nvPr/>
          </p:nvGrpSpPr>
          <p:grpSpPr bwMode="auto">
            <a:xfrm>
              <a:off x="7251700" y="4267200"/>
              <a:ext cx="1739900" cy="1010265"/>
              <a:chOff x="6801821" y="4800600"/>
              <a:chExt cx="1969646" cy="1143000"/>
            </a:xfrm>
          </p:grpSpPr>
          <p:pic>
            <p:nvPicPr>
              <p:cNvPr id="17427" name="Picture 9"/>
              <p:cNvPicPr>
                <a:picLocks noChangeAspect="1" noChangeArrowheads="1"/>
              </p:cNvPicPr>
              <p:nvPr/>
            </p:nvPicPr>
            <p:blipFill>
              <a:blip r:embed="rId2"/>
              <a:srcRect l="11086" t="20833" r="18256" b="13300"/>
              <a:stretch>
                <a:fillRect/>
              </a:stretch>
            </p:blipFill>
            <p:spPr bwMode="auto">
              <a:xfrm>
                <a:off x="6801821" y="4800600"/>
                <a:ext cx="1961180" cy="1143000"/>
              </a:xfrm>
              <a:prstGeom prst="rect">
                <a:avLst/>
              </a:prstGeom>
              <a:noFill/>
              <a:ln w="9525">
                <a:noFill/>
                <a:miter lim="800000"/>
                <a:headEnd/>
                <a:tailEnd/>
              </a:ln>
            </p:spPr>
          </p:pic>
          <p:sp>
            <p:nvSpPr>
              <p:cNvPr id="17428" name="Rectangle 3"/>
              <p:cNvSpPr>
                <a:spLocks noChangeArrowheads="1"/>
              </p:cNvSpPr>
              <p:nvPr/>
            </p:nvSpPr>
            <p:spPr bwMode="auto">
              <a:xfrm>
                <a:off x="6801821" y="4800600"/>
                <a:ext cx="1969646" cy="1142999"/>
              </a:xfrm>
              <a:prstGeom prst="rect">
                <a:avLst/>
              </a:prstGeom>
              <a:noFill/>
              <a:ln w="25400">
                <a:solidFill>
                  <a:schemeClr val="tx1"/>
                </a:solidFill>
                <a:miter lim="800000"/>
                <a:headEnd/>
                <a:tailEnd/>
              </a:ln>
            </p:spPr>
            <p:txBody>
              <a:bodyPr wrap="none" anchor="ctr"/>
              <a:lstStyle/>
              <a:p>
                <a:pPr eaLnBrk="0" hangingPunct="0"/>
                <a:endParaRPr lang="en-US" altLang="en-US"/>
              </a:p>
            </p:txBody>
          </p:sp>
        </p:grpSp>
      </p:grpSp>
    </p:spTree>
    <p:extLst>
      <p:ext uri="{BB962C8B-B14F-4D97-AF65-F5344CB8AC3E}">
        <p14:creationId xmlns:p14="http://schemas.microsoft.com/office/powerpoint/2010/main" val="1302085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1"/>
          <p:cNvSpPr txBox="1">
            <a:spLocks noChangeArrowheads="1"/>
          </p:cNvSpPr>
          <p:nvPr/>
        </p:nvSpPr>
        <p:spPr bwMode="auto">
          <a:xfrm>
            <a:off x="76200" y="238125"/>
            <a:ext cx="8991600" cy="523875"/>
          </a:xfrm>
          <a:prstGeom prst="rect">
            <a:avLst/>
          </a:prstGeom>
          <a:noFill/>
          <a:ln w="9525">
            <a:noFill/>
            <a:miter lim="800000"/>
            <a:headEnd/>
            <a:tailEnd/>
          </a:ln>
        </p:spPr>
        <p:txBody>
          <a:bodyPr>
            <a:spAutoFit/>
          </a:bodyPr>
          <a:lstStyle/>
          <a:p>
            <a:pPr algn="ctr" eaLnBrk="0" hangingPunct="0">
              <a:spcBef>
                <a:spcPct val="50000"/>
              </a:spcBef>
            </a:pPr>
            <a:r>
              <a:rPr lang="en-US" altLang="en-US" sz="2800" dirty="0">
                <a:solidFill>
                  <a:srgbClr val="006600"/>
                </a:solidFill>
                <a:latin typeface="Arial" pitchFamily="34" charset="0"/>
              </a:rPr>
              <a:t>Correlative modeling of species niches and ranges</a:t>
            </a:r>
          </a:p>
        </p:txBody>
      </p:sp>
      <p:sp>
        <p:nvSpPr>
          <p:cNvPr id="5133" name="Text Box 2"/>
          <p:cNvSpPr txBox="1">
            <a:spLocks noChangeArrowheads="1"/>
          </p:cNvSpPr>
          <p:nvPr/>
        </p:nvSpPr>
        <p:spPr bwMode="auto">
          <a:xfrm>
            <a:off x="914400" y="5562600"/>
            <a:ext cx="7239000" cy="830997"/>
          </a:xfrm>
          <a:prstGeom prst="rect">
            <a:avLst/>
          </a:prstGeom>
          <a:noFill/>
          <a:ln w="9525">
            <a:noFill/>
            <a:miter lim="800000"/>
            <a:headEnd/>
            <a:tailEnd/>
          </a:ln>
        </p:spPr>
        <p:txBody>
          <a:bodyPr wrap="square">
            <a:spAutoFit/>
          </a:bodyPr>
          <a:lstStyle/>
          <a:p>
            <a:pPr algn="ctr" eaLnBrk="0" hangingPunct="0">
              <a:spcBef>
                <a:spcPct val="50000"/>
              </a:spcBef>
            </a:pPr>
            <a:r>
              <a:rPr lang="en-US" altLang="en-US" dirty="0">
                <a:solidFill>
                  <a:srgbClr val="006600"/>
                </a:solidFill>
                <a:latin typeface="Arial" pitchFamily="34" charset="0"/>
              </a:rPr>
              <a:t>Conservation, invasive species, zoonotic diseases, </a:t>
            </a:r>
            <a:r>
              <a:rPr lang="en-US" altLang="en-US" b="1" i="1" dirty="0">
                <a:solidFill>
                  <a:srgbClr val="006600"/>
                </a:solidFill>
                <a:latin typeface="Arial" pitchFamily="34" charset="0"/>
              </a:rPr>
              <a:t>climate change</a:t>
            </a:r>
          </a:p>
        </p:txBody>
      </p:sp>
      <p:grpSp>
        <p:nvGrpSpPr>
          <p:cNvPr id="2" name="Group 16"/>
          <p:cNvGrpSpPr>
            <a:grpSpLocks/>
          </p:cNvGrpSpPr>
          <p:nvPr/>
        </p:nvGrpSpPr>
        <p:grpSpPr bwMode="auto">
          <a:xfrm>
            <a:off x="0" y="2057400"/>
            <a:ext cx="8991600" cy="2305050"/>
            <a:chOff x="0" y="2971800"/>
            <a:chExt cx="8991600" cy="2305665"/>
          </a:xfrm>
        </p:grpSpPr>
        <p:sp>
          <p:nvSpPr>
            <p:cNvPr id="17417" name="Text Box 2"/>
            <p:cNvSpPr txBox="1">
              <a:spLocks noChangeArrowheads="1"/>
            </p:cNvSpPr>
            <p:nvPr/>
          </p:nvSpPr>
          <p:spPr bwMode="auto">
            <a:xfrm>
              <a:off x="209550" y="2971800"/>
              <a:ext cx="1847850" cy="831219"/>
            </a:xfrm>
            <a:prstGeom prst="rect">
              <a:avLst/>
            </a:prstGeom>
            <a:noFill/>
            <a:ln w="9525">
              <a:noFill/>
              <a:miter lim="800000"/>
              <a:headEnd/>
              <a:tailEnd/>
            </a:ln>
          </p:spPr>
          <p:txBody>
            <a:bodyPr>
              <a:spAutoFit/>
            </a:bodyPr>
            <a:lstStyle/>
            <a:p>
              <a:pPr algn="ctr" eaLnBrk="0" hangingPunct="0">
                <a:spcBef>
                  <a:spcPct val="50000"/>
                </a:spcBef>
              </a:pPr>
              <a:r>
                <a:rPr lang="en-US" altLang="en-US">
                  <a:solidFill>
                    <a:srgbClr val="990099"/>
                  </a:solidFill>
                  <a:latin typeface="Arial" pitchFamily="34" charset="0"/>
                </a:rPr>
                <a:t>Occurrence records</a:t>
              </a:r>
              <a:endParaRPr lang="en-US" altLang="en-US"/>
            </a:p>
          </p:txBody>
        </p:sp>
        <p:sp>
          <p:nvSpPr>
            <p:cNvPr id="17418" name="Text Box 3"/>
            <p:cNvSpPr txBox="1">
              <a:spLocks noChangeArrowheads="1"/>
            </p:cNvSpPr>
            <p:nvPr/>
          </p:nvSpPr>
          <p:spPr bwMode="auto">
            <a:xfrm>
              <a:off x="0" y="4359275"/>
              <a:ext cx="2209800" cy="831219"/>
            </a:xfrm>
            <a:prstGeom prst="rect">
              <a:avLst/>
            </a:prstGeom>
            <a:noFill/>
            <a:ln w="9525">
              <a:noFill/>
              <a:miter lim="800000"/>
              <a:headEnd/>
              <a:tailEnd/>
            </a:ln>
          </p:spPr>
          <p:txBody>
            <a:bodyPr>
              <a:spAutoFit/>
            </a:bodyPr>
            <a:lstStyle/>
            <a:p>
              <a:pPr algn="ctr" eaLnBrk="0" hangingPunct="0">
                <a:spcBef>
                  <a:spcPct val="50000"/>
                </a:spcBef>
              </a:pPr>
              <a:r>
                <a:rPr lang="en-US" altLang="en-US">
                  <a:solidFill>
                    <a:srgbClr val="990099"/>
                  </a:solidFill>
                  <a:latin typeface="Arial" pitchFamily="34" charset="0"/>
                </a:rPr>
                <a:t>Environmental data</a:t>
              </a:r>
              <a:endParaRPr lang="en-US" altLang="en-US"/>
            </a:p>
          </p:txBody>
        </p:sp>
        <p:sp>
          <p:nvSpPr>
            <p:cNvPr id="17419" name="Line 4"/>
            <p:cNvSpPr>
              <a:spLocks noChangeShapeType="1"/>
            </p:cNvSpPr>
            <p:nvPr/>
          </p:nvSpPr>
          <p:spPr bwMode="auto">
            <a:xfrm flipV="1">
              <a:off x="2133600" y="4387850"/>
              <a:ext cx="638175" cy="533400"/>
            </a:xfrm>
            <a:prstGeom prst="line">
              <a:avLst/>
            </a:prstGeom>
            <a:noFill/>
            <a:ln w="38100">
              <a:solidFill>
                <a:schemeClr val="tx1"/>
              </a:solidFill>
              <a:round/>
              <a:headEnd/>
              <a:tailEnd type="triangle" w="med" len="med"/>
            </a:ln>
          </p:spPr>
          <p:txBody>
            <a:bodyPr wrap="none" anchor="ctr"/>
            <a:lstStyle/>
            <a:p>
              <a:endParaRPr lang="en-US"/>
            </a:p>
          </p:txBody>
        </p:sp>
        <p:sp>
          <p:nvSpPr>
            <p:cNvPr id="17420" name="Text Box 5"/>
            <p:cNvSpPr txBox="1">
              <a:spLocks noChangeArrowheads="1"/>
            </p:cNvSpPr>
            <p:nvPr/>
          </p:nvSpPr>
          <p:spPr bwMode="auto">
            <a:xfrm>
              <a:off x="2895600" y="3854450"/>
              <a:ext cx="1524000" cy="461788"/>
            </a:xfrm>
            <a:prstGeom prst="rect">
              <a:avLst/>
            </a:prstGeom>
            <a:noFill/>
            <a:ln w="9525">
              <a:noFill/>
              <a:miter lim="800000"/>
              <a:headEnd/>
              <a:tailEnd/>
            </a:ln>
          </p:spPr>
          <p:txBody>
            <a:bodyPr>
              <a:spAutoFit/>
            </a:bodyPr>
            <a:lstStyle/>
            <a:p>
              <a:pPr eaLnBrk="0" hangingPunct="0">
                <a:spcBef>
                  <a:spcPct val="50000"/>
                </a:spcBef>
              </a:pPr>
              <a:r>
                <a:rPr lang="en-US" altLang="en-US">
                  <a:solidFill>
                    <a:srgbClr val="006600"/>
                  </a:solidFill>
                  <a:latin typeface="Arial" pitchFamily="34" charset="0"/>
                </a:rPr>
                <a:t>Algorithm</a:t>
              </a:r>
            </a:p>
          </p:txBody>
        </p:sp>
        <p:sp>
          <p:nvSpPr>
            <p:cNvPr id="17421" name="Text Box 6"/>
            <p:cNvSpPr txBox="1">
              <a:spLocks noChangeArrowheads="1"/>
            </p:cNvSpPr>
            <p:nvPr/>
          </p:nvSpPr>
          <p:spPr bwMode="auto">
            <a:xfrm>
              <a:off x="5181600" y="3697288"/>
              <a:ext cx="1295400" cy="831219"/>
            </a:xfrm>
            <a:prstGeom prst="rect">
              <a:avLst/>
            </a:prstGeom>
            <a:noFill/>
            <a:ln w="9525">
              <a:noFill/>
              <a:miter lim="800000"/>
              <a:headEnd/>
              <a:tailEnd/>
            </a:ln>
          </p:spPr>
          <p:txBody>
            <a:bodyPr>
              <a:spAutoFit/>
            </a:bodyPr>
            <a:lstStyle/>
            <a:p>
              <a:pPr eaLnBrk="0" hangingPunct="0">
                <a:spcBef>
                  <a:spcPct val="50000"/>
                </a:spcBef>
              </a:pPr>
              <a:r>
                <a:rPr lang="en-US" altLang="en-US" dirty="0">
                  <a:solidFill>
                    <a:srgbClr val="FF6600"/>
                  </a:solidFill>
                  <a:latin typeface="Arial" pitchFamily="34" charset="0"/>
                </a:rPr>
                <a:t>Model of niche</a:t>
              </a:r>
              <a:endParaRPr lang="en-US" altLang="en-US" dirty="0">
                <a:latin typeface="Arial" pitchFamily="34" charset="0"/>
              </a:endParaRPr>
            </a:p>
          </p:txBody>
        </p:sp>
        <p:sp>
          <p:nvSpPr>
            <p:cNvPr id="17422" name="Line 7"/>
            <p:cNvSpPr>
              <a:spLocks noChangeShapeType="1"/>
            </p:cNvSpPr>
            <p:nvPr/>
          </p:nvSpPr>
          <p:spPr bwMode="auto">
            <a:xfrm>
              <a:off x="2133600" y="3168650"/>
              <a:ext cx="628650" cy="625475"/>
            </a:xfrm>
            <a:prstGeom prst="line">
              <a:avLst/>
            </a:prstGeom>
            <a:noFill/>
            <a:ln w="38100">
              <a:solidFill>
                <a:schemeClr val="tx1"/>
              </a:solidFill>
              <a:round/>
              <a:headEnd/>
              <a:tailEnd type="triangle" w="med" len="med"/>
            </a:ln>
          </p:spPr>
          <p:txBody>
            <a:bodyPr wrap="none" anchor="ctr"/>
            <a:lstStyle/>
            <a:p>
              <a:endParaRPr lang="en-US"/>
            </a:p>
          </p:txBody>
        </p:sp>
        <p:sp>
          <p:nvSpPr>
            <p:cNvPr id="17423" name="Line 9"/>
            <p:cNvSpPr>
              <a:spLocks noChangeShapeType="1"/>
            </p:cNvSpPr>
            <p:nvPr/>
          </p:nvSpPr>
          <p:spPr bwMode="auto">
            <a:xfrm>
              <a:off x="4495800" y="4098925"/>
              <a:ext cx="533400" cy="0"/>
            </a:xfrm>
            <a:prstGeom prst="line">
              <a:avLst/>
            </a:prstGeom>
            <a:noFill/>
            <a:ln w="38100">
              <a:solidFill>
                <a:schemeClr val="tx1"/>
              </a:solidFill>
              <a:round/>
              <a:headEnd/>
              <a:tailEnd type="triangle" w="med" len="med"/>
            </a:ln>
          </p:spPr>
          <p:txBody>
            <a:bodyPr/>
            <a:lstStyle/>
            <a:p>
              <a:endParaRPr lang="en-US"/>
            </a:p>
          </p:txBody>
        </p:sp>
        <p:sp>
          <p:nvSpPr>
            <p:cNvPr id="17424" name="Line 10"/>
            <p:cNvSpPr>
              <a:spLocks noChangeShapeType="1"/>
            </p:cNvSpPr>
            <p:nvPr/>
          </p:nvSpPr>
          <p:spPr bwMode="auto">
            <a:xfrm>
              <a:off x="6477000" y="4098925"/>
              <a:ext cx="533400" cy="0"/>
            </a:xfrm>
            <a:prstGeom prst="line">
              <a:avLst/>
            </a:prstGeom>
            <a:noFill/>
            <a:ln w="38100">
              <a:solidFill>
                <a:schemeClr val="tx1"/>
              </a:solidFill>
              <a:round/>
              <a:headEnd/>
              <a:tailEnd type="triangle" w="med" len="med"/>
            </a:ln>
          </p:spPr>
          <p:txBody>
            <a:bodyPr/>
            <a:lstStyle/>
            <a:p>
              <a:endParaRPr lang="en-US"/>
            </a:p>
          </p:txBody>
        </p:sp>
        <p:sp>
          <p:nvSpPr>
            <p:cNvPr id="17425" name="Text Box 11"/>
            <p:cNvSpPr txBox="1">
              <a:spLocks noChangeArrowheads="1"/>
            </p:cNvSpPr>
            <p:nvPr/>
          </p:nvSpPr>
          <p:spPr bwMode="auto">
            <a:xfrm>
              <a:off x="7620000" y="3436203"/>
              <a:ext cx="1371600" cy="830997"/>
            </a:xfrm>
            <a:prstGeom prst="rect">
              <a:avLst/>
            </a:prstGeom>
            <a:noFill/>
            <a:ln w="9525">
              <a:noFill/>
              <a:miter lim="800000"/>
              <a:headEnd/>
              <a:tailEnd/>
            </a:ln>
          </p:spPr>
          <p:txBody>
            <a:bodyPr>
              <a:spAutoFit/>
            </a:bodyPr>
            <a:lstStyle/>
            <a:p>
              <a:pPr eaLnBrk="0" hangingPunct="0">
                <a:spcBef>
                  <a:spcPct val="50000"/>
                </a:spcBef>
              </a:pPr>
              <a:r>
                <a:rPr lang="en-US" altLang="en-US">
                  <a:solidFill>
                    <a:srgbClr val="FF6600"/>
                  </a:solidFill>
                  <a:latin typeface="Arial" pitchFamily="34" charset="0"/>
                </a:rPr>
                <a:t>Suitable areas</a:t>
              </a:r>
              <a:endParaRPr lang="en-US" altLang="en-US">
                <a:latin typeface="Arial" pitchFamily="34" charset="0"/>
              </a:endParaRPr>
            </a:p>
          </p:txBody>
        </p:sp>
        <p:grpSp>
          <p:nvGrpSpPr>
            <p:cNvPr id="3" name="Group 25"/>
            <p:cNvGrpSpPr>
              <a:grpSpLocks/>
            </p:cNvGrpSpPr>
            <p:nvPr/>
          </p:nvGrpSpPr>
          <p:grpSpPr bwMode="auto">
            <a:xfrm>
              <a:off x="7251700" y="4267200"/>
              <a:ext cx="1739900" cy="1010265"/>
              <a:chOff x="6801821" y="4800600"/>
              <a:chExt cx="1969646" cy="1143000"/>
            </a:xfrm>
          </p:grpSpPr>
          <p:pic>
            <p:nvPicPr>
              <p:cNvPr id="17427" name="Picture 9"/>
              <p:cNvPicPr>
                <a:picLocks noChangeAspect="1" noChangeArrowheads="1"/>
              </p:cNvPicPr>
              <p:nvPr/>
            </p:nvPicPr>
            <p:blipFill>
              <a:blip r:embed="rId2"/>
              <a:srcRect l="11086" t="20833" r="18256" b="13300"/>
              <a:stretch>
                <a:fillRect/>
              </a:stretch>
            </p:blipFill>
            <p:spPr bwMode="auto">
              <a:xfrm>
                <a:off x="6801821" y="4800600"/>
                <a:ext cx="1961180" cy="1143000"/>
              </a:xfrm>
              <a:prstGeom prst="rect">
                <a:avLst/>
              </a:prstGeom>
              <a:noFill/>
              <a:ln w="9525">
                <a:noFill/>
                <a:miter lim="800000"/>
                <a:headEnd/>
                <a:tailEnd/>
              </a:ln>
            </p:spPr>
          </p:pic>
          <p:sp>
            <p:nvSpPr>
              <p:cNvPr id="17428" name="Rectangle 3"/>
              <p:cNvSpPr>
                <a:spLocks noChangeArrowheads="1"/>
              </p:cNvSpPr>
              <p:nvPr/>
            </p:nvSpPr>
            <p:spPr bwMode="auto">
              <a:xfrm>
                <a:off x="6801821" y="4800600"/>
                <a:ext cx="1969646" cy="1142999"/>
              </a:xfrm>
              <a:prstGeom prst="rect">
                <a:avLst/>
              </a:prstGeom>
              <a:noFill/>
              <a:ln w="25400">
                <a:solidFill>
                  <a:schemeClr val="tx1"/>
                </a:solidFill>
                <a:miter lim="800000"/>
                <a:headEnd/>
                <a:tailEnd/>
              </a:ln>
            </p:spPr>
            <p:txBody>
              <a:bodyPr wrap="none" anchor="ctr"/>
              <a:lstStyle/>
              <a:p>
                <a:pPr eaLnBrk="0" hangingPunct="0"/>
                <a:endParaRPr lang="en-US" altLang="en-US"/>
              </a:p>
            </p:txBody>
          </p:sp>
        </p:grpSp>
      </p:grpSp>
      <p:sp>
        <p:nvSpPr>
          <p:cNvPr id="18" name="Line 13"/>
          <p:cNvSpPr>
            <a:spLocks noChangeShapeType="1"/>
          </p:cNvSpPr>
          <p:nvPr/>
        </p:nvSpPr>
        <p:spPr bwMode="auto">
          <a:xfrm>
            <a:off x="6000750" y="3794125"/>
            <a:ext cx="628650" cy="625475"/>
          </a:xfrm>
          <a:prstGeom prst="line">
            <a:avLst/>
          </a:prstGeom>
          <a:noFill/>
          <a:ln w="38100">
            <a:solidFill>
              <a:schemeClr val="tx1"/>
            </a:solidFill>
            <a:round/>
            <a:headEnd/>
            <a:tailEnd type="triangle" w="med" len="med"/>
          </a:ln>
        </p:spPr>
        <p:txBody>
          <a:bodyPr wrap="none" anchor="ctr"/>
          <a:lstStyle/>
          <a:p>
            <a:endParaRPr lang="en-US"/>
          </a:p>
        </p:txBody>
      </p:sp>
      <p:sp>
        <p:nvSpPr>
          <p:cNvPr id="19" name="Line 14"/>
          <p:cNvSpPr>
            <a:spLocks noChangeShapeType="1"/>
          </p:cNvSpPr>
          <p:nvPr/>
        </p:nvSpPr>
        <p:spPr bwMode="auto">
          <a:xfrm flipV="1">
            <a:off x="6019800" y="2209800"/>
            <a:ext cx="638175" cy="533400"/>
          </a:xfrm>
          <a:prstGeom prst="line">
            <a:avLst/>
          </a:prstGeom>
          <a:noFill/>
          <a:ln w="38100">
            <a:solidFill>
              <a:schemeClr val="tx1"/>
            </a:solidFill>
            <a:round/>
            <a:headEnd/>
            <a:tailEnd type="triangle" w="med" len="med"/>
          </a:ln>
        </p:spPr>
        <p:txBody>
          <a:bodyPr wrap="none" anchor="ctr"/>
          <a:lstStyle/>
          <a:p>
            <a:endParaRPr lang="en-US"/>
          </a:p>
        </p:txBody>
      </p:sp>
      <p:sp>
        <p:nvSpPr>
          <p:cNvPr id="20" name="Text Box 15"/>
          <p:cNvSpPr txBox="1">
            <a:spLocks noChangeArrowheads="1"/>
          </p:cNvSpPr>
          <p:nvPr/>
        </p:nvSpPr>
        <p:spPr bwMode="auto">
          <a:xfrm>
            <a:off x="6705600" y="1905000"/>
            <a:ext cx="2209800" cy="457200"/>
          </a:xfrm>
          <a:prstGeom prst="rect">
            <a:avLst/>
          </a:prstGeom>
          <a:noFill/>
          <a:ln w="9525">
            <a:noFill/>
            <a:miter lim="800000"/>
            <a:headEnd/>
            <a:tailEnd/>
          </a:ln>
        </p:spPr>
        <p:txBody>
          <a:bodyPr>
            <a:spAutoFit/>
          </a:bodyPr>
          <a:lstStyle/>
          <a:p>
            <a:pPr eaLnBrk="0" hangingPunct="0">
              <a:spcBef>
                <a:spcPct val="50000"/>
              </a:spcBef>
            </a:pPr>
            <a:r>
              <a:rPr lang="en-US" altLang="en-US" i="1" dirty="0">
                <a:solidFill>
                  <a:srgbClr val="FF6600"/>
                </a:solidFill>
                <a:latin typeface="Arial" pitchFamily="34" charset="0"/>
              </a:rPr>
              <a:t>another place</a:t>
            </a:r>
            <a:endParaRPr lang="en-US" altLang="en-US" i="1" dirty="0">
              <a:latin typeface="Arial" pitchFamily="34" charset="0"/>
            </a:endParaRPr>
          </a:p>
        </p:txBody>
      </p:sp>
      <p:sp>
        <p:nvSpPr>
          <p:cNvPr id="21" name="Text Box 16"/>
          <p:cNvSpPr txBox="1">
            <a:spLocks noChangeArrowheads="1"/>
          </p:cNvSpPr>
          <p:nvPr/>
        </p:nvSpPr>
        <p:spPr bwMode="auto">
          <a:xfrm>
            <a:off x="6477000" y="4419600"/>
            <a:ext cx="2209800" cy="457200"/>
          </a:xfrm>
          <a:prstGeom prst="rect">
            <a:avLst/>
          </a:prstGeom>
          <a:noFill/>
          <a:ln w="9525">
            <a:noFill/>
            <a:miter lim="800000"/>
            <a:headEnd/>
            <a:tailEnd/>
          </a:ln>
        </p:spPr>
        <p:txBody>
          <a:bodyPr>
            <a:spAutoFit/>
          </a:bodyPr>
          <a:lstStyle/>
          <a:p>
            <a:pPr eaLnBrk="0" hangingPunct="0">
              <a:spcBef>
                <a:spcPct val="50000"/>
              </a:spcBef>
            </a:pPr>
            <a:r>
              <a:rPr lang="en-US" altLang="en-US" i="1" dirty="0">
                <a:solidFill>
                  <a:srgbClr val="FF6600"/>
                </a:solidFill>
                <a:latin typeface="Arial" pitchFamily="34" charset="0"/>
              </a:rPr>
              <a:t>another time</a:t>
            </a:r>
            <a:endParaRPr lang="en-US" altLang="en-US" i="1" dirty="0">
              <a:latin typeface="Arial" pitchFamily="34" charset="0"/>
            </a:endParaRPr>
          </a:p>
        </p:txBody>
      </p:sp>
    </p:spTree>
    <p:extLst>
      <p:ext uri="{BB962C8B-B14F-4D97-AF65-F5344CB8AC3E}">
        <p14:creationId xmlns:p14="http://schemas.microsoft.com/office/powerpoint/2010/main" val="1289518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pic>
        <p:nvPicPr>
          <p:cNvPr id="8" name="Picture 7"/>
          <p:cNvPicPr>
            <a:picLocks noChangeAspect="1"/>
          </p:cNvPicPr>
          <p:nvPr/>
        </p:nvPicPr>
        <p:blipFill>
          <a:blip r:embed="rId2"/>
          <a:stretch>
            <a:fillRect/>
          </a:stretch>
        </p:blipFill>
        <p:spPr>
          <a:xfrm>
            <a:off x="446560" y="3857107"/>
            <a:ext cx="3528988" cy="2646740"/>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446559" y="1170639"/>
            <a:ext cx="3525203" cy="2346463"/>
          </a:xfrm>
          <a:prstGeom prst="rect">
            <a:avLst/>
          </a:prstGeom>
          <a:ln>
            <a:solidFill>
              <a:schemeClr val="tx1"/>
            </a:solidFill>
          </a:ln>
        </p:spPr>
      </p:pic>
      <p:sp>
        <p:nvSpPr>
          <p:cNvPr id="2" name="TextBox 1"/>
          <p:cNvSpPr txBox="1"/>
          <p:nvPr/>
        </p:nvSpPr>
        <p:spPr>
          <a:xfrm>
            <a:off x="4353954" y="1170639"/>
            <a:ext cx="4578342" cy="2800767"/>
          </a:xfrm>
          <a:prstGeom prst="rect">
            <a:avLst/>
          </a:prstGeom>
          <a:noFill/>
        </p:spPr>
        <p:txBody>
          <a:bodyPr wrap="square" rtlCol="0">
            <a:spAutoFit/>
          </a:bodyPr>
          <a:lstStyle/>
          <a:p>
            <a:r>
              <a:rPr lang="en-US" sz="3200" b="1" dirty="0">
                <a:solidFill>
                  <a:schemeClr val="accent2"/>
                </a:solidFill>
              </a:rPr>
              <a:t>Glossy buckthorn is observed in …</a:t>
            </a:r>
          </a:p>
          <a:p>
            <a:pPr marL="457200" indent="-457200">
              <a:buFontTx/>
              <a:buChar char="-"/>
            </a:pPr>
            <a:r>
              <a:rPr lang="en-US" sz="2800" dirty="0"/>
              <a:t>Old fields</a:t>
            </a:r>
          </a:p>
          <a:p>
            <a:pPr marL="457200" indent="-457200">
              <a:buFontTx/>
              <a:buChar char="-"/>
            </a:pPr>
            <a:r>
              <a:rPr lang="en-US" sz="2800" dirty="0"/>
              <a:t>Wetlands</a:t>
            </a:r>
          </a:p>
          <a:p>
            <a:pPr marL="457200" indent="-457200">
              <a:buFontTx/>
              <a:buChar char="-"/>
            </a:pPr>
            <a:r>
              <a:rPr lang="en-US" sz="2800" dirty="0"/>
              <a:t>Full to partial sun light (but not deep understories)</a:t>
            </a:r>
          </a:p>
        </p:txBody>
      </p:sp>
    </p:spTree>
    <p:extLst>
      <p:ext uri="{BB962C8B-B14F-4D97-AF65-F5344CB8AC3E}">
        <p14:creationId xmlns:p14="http://schemas.microsoft.com/office/powerpoint/2010/main" val="2598384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3" name="Text Box 3"/>
          <p:cNvSpPr txBox="1">
            <a:spLocks noChangeArrowheads="1"/>
          </p:cNvSpPr>
          <p:nvPr/>
        </p:nvSpPr>
        <p:spPr bwMode="auto">
          <a:xfrm>
            <a:off x="914400" y="3581400"/>
            <a:ext cx="7696200" cy="2862322"/>
          </a:xfrm>
          <a:prstGeom prst="rect">
            <a:avLst/>
          </a:prstGeom>
          <a:noFill/>
          <a:ln w="9525">
            <a:noFill/>
            <a:miter lim="800000"/>
            <a:headEnd/>
            <a:tailEnd/>
          </a:ln>
          <a:effectLst/>
        </p:spPr>
        <p:txBody>
          <a:bodyPr wrap="square">
            <a:spAutoFit/>
          </a:bodyPr>
          <a:lstStyle/>
          <a:p>
            <a:pPr>
              <a:spcBef>
                <a:spcPct val="50000"/>
              </a:spcBef>
            </a:pPr>
            <a:r>
              <a:rPr lang="en-US" dirty="0">
                <a:solidFill>
                  <a:srgbClr val="990099"/>
                </a:solidFill>
                <a:latin typeface="Arial" pitchFamily="34" charset="0"/>
              </a:rPr>
              <a:t>Software </a:t>
            </a:r>
            <a:r>
              <a:rPr lang="en-US" dirty="0">
                <a:latin typeface="Arial" pitchFamily="34" charset="0"/>
              </a:rPr>
              <a:t>that achieves an appropriate balance between automation and supervision</a:t>
            </a:r>
          </a:p>
          <a:p>
            <a:pPr marL="800100" lvl="1" indent="-342900">
              <a:spcBef>
                <a:spcPct val="50000"/>
              </a:spcBef>
              <a:buFont typeface="Arial" panose="020B0604020202020204" pitchFamily="34" charset="0"/>
              <a:buChar char="•"/>
            </a:pPr>
            <a:r>
              <a:rPr lang="en-US" i="1" dirty="0">
                <a:solidFill>
                  <a:srgbClr val="990099"/>
                </a:solidFill>
                <a:latin typeface="Arial" pitchFamily="34" charset="0"/>
              </a:rPr>
              <a:t>automates</a:t>
            </a:r>
            <a:r>
              <a:rPr lang="en-US" dirty="0">
                <a:solidFill>
                  <a:srgbClr val="990099"/>
                </a:solidFill>
                <a:latin typeface="Arial" pitchFamily="34" charset="0"/>
              </a:rPr>
              <a:t> </a:t>
            </a:r>
            <a:r>
              <a:rPr lang="en-US" dirty="0">
                <a:solidFill>
                  <a:srgbClr val="006600"/>
                </a:solidFill>
                <a:latin typeface="Arial" pitchFamily="34" charset="0"/>
              </a:rPr>
              <a:t>repetitive aspects </a:t>
            </a:r>
          </a:p>
          <a:p>
            <a:pPr marL="800100" lvl="1" indent="-342900">
              <a:spcBef>
                <a:spcPct val="50000"/>
              </a:spcBef>
              <a:buFont typeface="Arial" panose="020B0604020202020204" pitchFamily="34" charset="0"/>
              <a:buChar char="•"/>
            </a:pPr>
            <a:r>
              <a:rPr lang="en-US" i="1" dirty="0">
                <a:solidFill>
                  <a:srgbClr val="990099"/>
                </a:solidFill>
                <a:latin typeface="Arial" pitchFamily="34" charset="0"/>
              </a:rPr>
              <a:t>forces</a:t>
            </a:r>
            <a:r>
              <a:rPr lang="en-US" dirty="0">
                <a:solidFill>
                  <a:srgbClr val="990099"/>
                </a:solidFill>
                <a:latin typeface="Arial" pitchFamily="34" charset="0"/>
              </a:rPr>
              <a:t> </a:t>
            </a:r>
            <a:r>
              <a:rPr lang="en-US" dirty="0">
                <a:solidFill>
                  <a:srgbClr val="006600"/>
                </a:solidFill>
                <a:latin typeface="Arial" pitchFamily="34" charset="0"/>
              </a:rPr>
              <a:t>user to make critical biological and conceptual decisions</a:t>
            </a:r>
          </a:p>
          <a:p>
            <a:pPr marL="800100" lvl="1" indent="-342900">
              <a:spcBef>
                <a:spcPct val="50000"/>
              </a:spcBef>
              <a:buFont typeface="Arial" panose="020B0604020202020204" pitchFamily="34" charset="0"/>
              <a:buChar char="•"/>
            </a:pPr>
            <a:r>
              <a:rPr lang="en-US" i="1" dirty="0">
                <a:solidFill>
                  <a:srgbClr val="990099"/>
                </a:solidFill>
                <a:latin typeface="Arial" pitchFamily="34" charset="0"/>
              </a:rPr>
              <a:t>general</a:t>
            </a:r>
            <a:r>
              <a:rPr lang="en-US" dirty="0">
                <a:solidFill>
                  <a:srgbClr val="006600"/>
                </a:solidFill>
                <a:latin typeface="Arial" pitchFamily="34" charset="0"/>
              </a:rPr>
              <a:t> with respect to algorithms used</a:t>
            </a:r>
          </a:p>
        </p:txBody>
      </p:sp>
      <p:sp>
        <p:nvSpPr>
          <p:cNvPr id="4" name="Text Box 4"/>
          <p:cNvSpPr txBox="1">
            <a:spLocks noChangeArrowheads="1"/>
          </p:cNvSpPr>
          <p:nvPr/>
        </p:nvSpPr>
        <p:spPr bwMode="auto">
          <a:xfrm>
            <a:off x="533400" y="304800"/>
            <a:ext cx="8029575" cy="523220"/>
          </a:xfrm>
          <a:prstGeom prst="rect">
            <a:avLst/>
          </a:prstGeom>
          <a:noFill/>
          <a:ln w="9525">
            <a:noFill/>
            <a:miter lim="800000"/>
            <a:headEnd/>
            <a:tailEnd/>
          </a:ln>
          <a:effectLst/>
        </p:spPr>
        <p:txBody>
          <a:bodyPr wrap="square">
            <a:spAutoFit/>
          </a:bodyPr>
          <a:lstStyle/>
          <a:p>
            <a:pPr algn="ctr">
              <a:spcBef>
                <a:spcPct val="50000"/>
              </a:spcBef>
            </a:pPr>
            <a:r>
              <a:rPr lang="en-US" sz="2800" dirty="0">
                <a:solidFill>
                  <a:srgbClr val="006600"/>
                </a:solidFill>
                <a:latin typeface="Arial" pitchFamily="34" charset="0"/>
              </a:rPr>
              <a:t>Agenda: applied biodiversity informatics</a:t>
            </a:r>
            <a:endParaRPr lang="en-US" sz="2800" dirty="0">
              <a:solidFill>
                <a:srgbClr val="006600"/>
              </a:solidFill>
              <a:latin typeface="Arial" pitchFamily="34" charset="0"/>
              <a:cs typeface="Arial" pitchFamily="34" charset="0"/>
            </a:endParaRPr>
          </a:p>
        </p:txBody>
      </p:sp>
      <p:pic>
        <p:nvPicPr>
          <p:cNvPr id="5" name="Picture 2" descr="ANYAS"/>
          <p:cNvPicPr>
            <a:picLocks noChangeAspect="1" noChangeArrowheads="1"/>
          </p:cNvPicPr>
          <p:nvPr/>
        </p:nvPicPr>
        <p:blipFill>
          <a:blip r:embed="rId2"/>
          <a:srcRect l="4762" t="16183" r="897" b="56345"/>
          <a:stretch>
            <a:fillRect/>
          </a:stretch>
        </p:blipFill>
        <p:spPr bwMode="auto">
          <a:xfrm>
            <a:off x="593985" y="1543110"/>
            <a:ext cx="8016615" cy="1752600"/>
          </a:xfrm>
          <a:prstGeom prst="rect">
            <a:avLst/>
          </a:prstGeom>
          <a:noFill/>
          <a:ln w="12700">
            <a:solidFill>
              <a:srgbClr val="000000"/>
            </a:solidFill>
            <a:miter lim="800000"/>
            <a:headEnd/>
            <a:tailEnd/>
          </a:ln>
        </p:spPr>
      </p:pic>
      <p:sp>
        <p:nvSpPr>
          <p:cNvPr id="6" name="Text Box 3"/>
          <p:cNvSpPr txBox="1">
            <a:spLocks noChangeArrowheads="1"/>
          </p:cNvSpPr>
          <p:nvPr/>
        </p:nvSpPr>
        <p:spPr bwMode="auto">
          <a:xfrm>
            <a:off x="609600" y="1143000"/>
            <a:ext cx="6172200" cy="400110"/>
          </a:xfrm>
          <a:prstGeom prst="rect">
            <a:avLst/>
          </a:prstGeom>
          <a:noFill/>
          <a:ln w="9525">
            <a:noFill/>
            <a:miter lim="800000"/>
            <a:headEnd/>
            <a:tailEnd/>
          </a:ln>
        </p:spPr>
        <p:txBody>
          <a:bodyPr wrap="square">
            <a:spAutoFit/>
          </a:bodyPr>
          <a:lstStyle/>
          <a:p>
            <a:pPr eaLnBrk="0" hangingPunct="0">
              <a:spcBef>
                <a:spcPct val="50000"/>
              </a:spcBef>
            </a:pPr>
            <a:r>
              <a:rPr lang="en-US" altLang="en-US" sz="2000" dirty="0">
                <a:solidFill>
                  <a:srgbClr val="006600"/>
                </a:solidFill>
                <a:latin typeface="Arial" pitchFamily="34" charset="0"/>
              </a:rPr>
              <a:t>Anderson (2012)</a:t>
            </a:r>
          </a:p>
        </p:txBody>
      </p:sp>
    </p:spTree>
    <p:extLst>
      <p:ext uri="{BB962C8B-B14F-4D97-AF65-F5344CB8AC3E}">
        <p14:creationId xmlns:p14="http://schemas.microsoft.com/office/powerpoint/2010/main" val="2362929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234913" y="986135"/>
            <a:ext cx="2541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50000"/>
              </a:spcBef>
              <a:buFontTx/>
              <a:buNone/>
            </a:pPr>
            <a:r>
              <a:rPr lang="en-US" altLang="en-US" sz="2400" i="1" dirty="0">
                <a:solidFill>
                  <a:srgbClr val="006600"/>
                </a:solidFill>
                <a:latin typeface="Arial" charset="0"/>
              </a:rPr>
              <a:t>Existing GUIs</a:t>
            </a:r>
          </a:p>
        </p:txBody>
      </p:sp>
      <p:sp>
        <p:nvSpPr>
          <p:cNvPr id="10" name="Text Box 5"/>
          <p:cNvSpPr txBox="1">
            <a:spLocks noChangeArrowheads="1"/>
          </p:cNvSpPr>
          <p:nvPr/>
        </p:nvSpPr>
        <p:spPr bwMode="auto">
          <a:xfrm>
            <a:off x="5181600" y="1589544"/>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Tx/>
              <a:buChar char="-"/>
            </a:pPr>
            <a:r>
              <a:rPr lang="en-US" altLang="en-US" sz="2400" dirty="0">
                <a:latin typeface="Arial" charset="0"/>
              </a:rPr>
              <a:t>(too) easy</a:t>
            </a:r>
          </a:p>
          <a:p>
            <a:pPr marL="342900" indent="-342900">
              <a:spcBef>
                <a:spcPct val="50000"/>
              </a:spcBef>
              <a:buFontTx/>
              <a:buChar char="-"/>
            </a:pPr>
            <a:r>
              <a:rPr lang="en-US" altLang="en-US" sz="2400" dirty="0">
                <a:latin typeface="Arial" charset="0"/>
              </a:rPr>
              <a:t>default settings </a:t>
            </a:r>
          </a:p>
          <a:p>
            <a:pPr marL="342900" indent="-342900">
              <a:spcBef>
                <a:spcPct val="50000"/>
              </a:spcBef>
              <a:buFontTx/>
              <a:buChar char="-"/>
            </a:pPr>
            <a:r>
              <a:rPr lang="en-US" altLang="en-US" sz="2400" dirty="0">
                <a:latin typeface="Arial" charset="0"/>
              </a:rPr>
              <a:t>inflexible</a:t>
            </a:r>
          </a:p>
          <a:p>
            <a:pPr marL="342900" indent="-342900">
              <a:spcBef>
                <a:spcPct val="50000"/>
              </a:spcBef>
              <a:buFontTx/>
              <a:buChar char="-"/>
            </a:pPr>
            <a:r>
              <a:rPr lang="en-US" altLang="en-US" sz="2400" dirty="0">
                <a:latin typeface="Arial" charset="0"/>
              </a:rPr>
              <a:t>infrequently updated</a:t>
            </a:r>
          </a:p>
          <a:p>
            <a:pPr marL="342900" indent="-342900">
              <a:spcBef>
                <a:spcPct val="50000"/>
              </a:spcBef>
              <a:buFontTx/>
              <a:buChar char="-"/>
            </a:pPr>
            <a:r>
              <a:rPr lang="en-US" altLang="en-US" sz="2400" dirty="0">
                <a:latin typeface="Arial" charset="0"/>
              </a:rPr>
              <a:t>strings of applications</a:t>
            </a:r>
          </a:p>
        </p:txBody>
      </p:sp>
      <p:pic>
        <p:nvPicPr>
          <p:cNvPr id="11" name="Picture 3"/>
          <p:cNvPicPr>
            <a:picLocks noChangeAspect="1" noChangeArrowheads="1"/>
          </p:cNvPicPr>
          <p:nvPr/>
        </p:nvPicPr>
        <p:blipFill>
          <a:blip r:embed="rId2" cstate="print"/>
          <a:srcRect/>
          <a:stretch>
            <a:fillRect/>
          </a:stretch>
        </p:blipFill>
        <p:spPr bwMode="auto">
          <a:xfrm>
            <a:off x="990600" y="1447800"/>
            <a:ext cx="3505200" cy="2940738"/>
          </a:xfrm>
          <a:prstGeom prst="rect">
            <a:avLst/>
          </a:prstGeom>
          <a:noFill/>
          <a:ln w="9525">
            <a:noFill/>
            <a:miter lim="800000"/>
            <a:headEnd/>
            <a:tailEnd/>
          </a:ln>
        </p:spPr>
      </p:pic>
      <p:sp>
        <p:nvSpPr>
          <p:cNvPr id="15" name="Text Box 5"/>
          <p:cNvSpPr txBox="1">
            <a:spLocks noChangeArrowheads="1"/>
          </p:cNvSpPr>
          <p:nvPr/>
        </p:nvSpPr>
        <p:spPr bwMode="auto">
          <a:xfrm>
            <a:off x="304800" y="238125"/>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2800" dirty="0">
                <a:solidFill>
                  <a:srgbClr val="006600"/>
                </a:solidFill>
                <a:latin typeface="Arial" charset="0"/>
              </a:rPr>
              <a:t>Problems with existing analyses</a:t>
            </a:r>
          </a:p>
        </p:txBody>
      </p:sp>
    </p:spTree>
    <p:extLst>
      <p:ext uri="{BB962C8B-B14F-4D97-AF65-F5344CB8AC3E}">
        <p14:creationId xmlns:p14="http://schemas.microsoft.com/office/powerpoint/2010/main" val="1745802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234913" y="986135"/>
            <a:ext cx="2541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50000"/>
              </a:spcBef>
              <a:buFontTx/>
              <a:buNone/>
            </a:pPr>
            <a:r>
              <a:rPr lang="en-US" altLang="en-US" sz="2400" i="1" dirty="0">
                <a:solidFill>
                  <a:srgbClr val="006600"/>
                </a:solidFill>
                <a:latin typeface="Arial" charset="0"/>
              </a:rPr>
              <a:t>Existing GUIs</a:t>
            </a:r>
          </a:p>
        </p:txBody>
      </p:sp>
      <p:sp>
        <p:nvSpPr>
          <p:cNvPr id="8" name="Text Box 5"/>
          <p:cNvSpPr txBox="1">
            <a:spLocks noChangeArrowheads="1"/>
          </p:cNvSpPr>
          <p:nvPr/>
        </p:nvSpPr>
        <p:spPr bwMode="auto">
          <a:xfrm>
            <a:off x="5257800" y="5029200"/>
            <a:ext cx="381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Tx/>
              <a:buChar char="-"/>
            </a:pPr>
            <a:r>
              <a:rPr lang="en-US" altLang="en-US" sz="2400" dirty="0">
                <a:latin typeface="Arial" charset="0"/>
              </a:rPr>
              <a:t>error-prone</a:t>
            </a:r>
          </a:p>
          <a:p>
            <a:pPr marL="342900" indent="-342900">
              <a:spcBef>
                <a:spcPct val="50000"/>
              </a:spcBef>
              <a:buFontTx/>
              <a:buChar char="-"/>
            </a:pPr>
            <a:r>
              <a:rPr lang="en-US" altLang="en-US" sz="2400" dirty="0">
                <a:latin typeface="Arial" charset="0"/>
              </a:rPr>
              <a:t>not easily generalizable</a:t>
            </a:r>
          </a:p>
          <a:p>
            <a:pPr marL="342900" indent="-342900">
              <a:spcBef>
                <a:spcPct val="50000"/>
              </a:spcBef>
              <a:buFontTx/>
              <a:buChar char="-"/>
            </a:pPr>
            <a:r>
              <a:rPr lang="en-US" altLang="en-US" sz="2400" dirty="0">
                <a:latin typeface="Arial" charset="0"/>
              </a:rPr>
              <a:t>slow to be taken up</a:t>
            </a:r>
          </a:p>
        </p:txBody>
      </p:sp>
      <p:sp>
        <p:nvSpPr>
          <p:cNvPr id="9" name="Text Box 5"/>
          <p:cNvSpPr txBox="1">
            <a:spLocks noChangeArrowheads="1"/>
          </p:cNvSpPr>
          <p:nvPr/>
        </p:nvSpPr>
        <p:spPr bwMode="auto">
          <a:xfrm>
            <a:off x="609600" y="4798367"/>
            <a:ext cx="2541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50000"/>
              </a:spcBef>
              <a:buFontTx/>
              <a:buNone/>
            </a:pPr>
            <a:r>
              <a:rPr lang="en-US" altLang="en-US" sz="2400" i="1" dirty="0">
                <a:solidFill>
                  <a:srgbClr val="006600"/>
                </a:solidFill>
                <a:latin typeface="Arial" charset="0"/>
              </a:rPr>
              <a:t>Code</a:t>
            </a:r>
          </a:p>
        </p:txBody>
      </p:sp>
      <p:sp>
        <p:nvSpPr>
          <p:cNvPr id="10" name="Text Box 5"/>
          <p:cNvSpPr txBox="1">
            <a:spLocks noChangeArrowheads="1"/>
          </p:cNvSpPr>
          <p:nvPr/>
        </p:nvSpPr>
        <p:spPr bwMode="auto">
          <a:xfrm>
            <a:off x="5181600" y="1589544"/>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Tx/>
              <a:buChar char="-"/>
            </a:pPr>
            <a:r>
              <a:rPr lang="en-US" altLang="en-US" sz="2400" dirty="0">
                <a:latin typeface="Arial" charset="0"/>
              </a:rPr>
              <a:t>(too) easy</a:t>
            </a:r>
          </a:p>
          <a:p>
            <a:pPr marL="342900" indent="-342900">
              <a:spcBef>
                <a:spcPct val="50000"/>
              </a:spcBef>
              <a:buFontTx/>
              <a:buChar char="-"/>
            </a:pPr>
            <a:r>
              <a:rPr lang="en-US" altLang="en-US" sz="2400" dirty="0">
                <a:latin typeface="Arial" charset="0"/>
              </a:rPr>
              <a:t>default settings </a:t>
            </a:r>
          </a:p>
          <a:p>
            <a:pPr marL="342900" indent="-342900">
              <a:spcBef>
                <a:spcPct val="50000"/>
              </a:spcBef>
              <a:buFontTx/>
              <a:buChar char="-"/>
            </a:pPr>
            <a:r>
              <a:rPr lang="en-US" altLang="en-US" sz="2400" dirty="0">
                <a:latin typeface="Arial" charset="0"/>
              </a:rPr>
              <a:t>inflexible</a:t>
            </a:r>
          </a:p>
          <a:p>
            <a:pPr marL="342900" indent="-342900">
              <a:spcBef>
                <a:spcPct val="50000"/>
              </a:spcBef>
              <a:buFontTx/>
              <a:buChar char="-"/>
            </a:pPr>
            <a:r>
              <a:rPr lang="en-US" altLang="en-US" sz="2400" dirty="0">
                <a:latin typeface="Arial" charset="0"/>
              </a:rPr>
              <a:t>infrequently updated</a:t>
            </a:r>
          </a:p>
          <a:p>
            <a:pPr marL="342900" indent="-342900">
              <a:spcBef>
                <a:spcPct val="50000"/>
              </a:spcBef>
              <a:buFontTx/>
              <a:buChar char="-"/>
            </a:pPr>
            <a:r>
              <a:rPr lang="en-US" altLang="en-US" sz="2400" dirty="0">
                <a:latin typeface="Arial" charset="0"/>
              </a:rPr>
              <a:t>strings of applications</a:t>
            </a:r>
          </a:p>
        </p:txBody>
      </p:sp>
      <p:pic>
        <p:nvPicPr>
          <p:cNvPr id="11" name="Picture 3"/>
          <p:cNvPicPr>
            <a:picLocks noChangeAspect="1" noChangeArrowheads="1"/>
          </p:cNvPicPr>
          <p:nvPr/>
        </p:nvPicPr>
        <p:blipFill>
          <a:blip r:embed="rId2" cstate="print"/>
          <a:srcRect/>
          <a:stretch>
            <a:fillRect/>
          </a:stretch>
        </p:blipFill>
        <p:spPr bwMode="auto">
          <a:xfrm>
            <a:off x="990600" y="1447800"/>
            <a:ext cx="3505200" cy="2940738"/>
          </a:xfrm>
          <a:prstGeom prst="rect">
            <a:avLst/>
          </a:prstGeom>
          <a:noFill/>
          <a:ln w="9525">
            <a:noFill/>
            <a:miter lim="800000"/>
            <a:headEnd/>
            <a:tailEnd/>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3713" r="21749"/>
          <a:stretch/>
        </p:blipFill>
        <p:spPr>
          <a:xfrm>
            <a:off x="685800" y="5260032"/>
            <a:ext cx="4016918" cy="1181819"/>
          </a:xfrm>
          <a:prstGeom prst="rect">
            <a:avLst/>
          </a:prstGeom>
          <a:ln>
            <a:solidFill>
              <a:schemeClr val="tx1"/>
            </a:solidFill>
          </a:ln>
        </p:spPr>
      </p:pic>
      <p:sp>
        <p:nvSpPr>
          <p:cNvPr id="15" name="Text Box 5"/>
          <p:cNvSpPr txBox="1">
            <a:spLocks noChangeArrowheads="1"/>
          </p:cNvSpPr>
          <p:nvPr/>
        </p:nvSpPr>
        <p:spPr bwMode="auto">
          <a:xfrm>
            <a:off x="304800" y="238125"/>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2800" dirty="0">
                <a:solidFill>
                  <a:srgbClr val="006600"/>
                </a:solidFill>
                <a:latin typeface="Arial" charset="0"/>
              </a:rPr>
              <a:t>Problems with existing analyses</a:t>
            </a:r>
          </a:p>
        </p:txBody>
      </p:sp>
    </p:spTree>
    <p:extLst>
      <p:ext uri="{BB962C8B-B14F-4D97-AF65-F5344CB8AC3E}">
        <p14:creationId xmlns:p14="http://schemas.microsoft.com/office/powerpoint/2010/main" val="1644573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web.sci.ccny.cuny.edu/~anderson/people/Kass_Jamie.jpg"/>
          <p:cNvPicPr>
            <a:picLocks noChangeAspect="1" noChangeArrowheads="1"/>
          </p:cNvPicPr>
          <p:nvPr/>
        </p:nvPicPr>
        <p:blipFill>
          <a:blip r:embed="rId2"/>
          <a:srcRect r="14285"/>
          <a:stretch>
            <a:fillRect/>
          </a:stretch>
        </p:blipFill>
        <p:spPr bwMode="auto">
          <a:xfrm>
            <a:off x="5715000" y="3733800"/>
            <a:ext cx="914400" cy="1066800"/>
          </a:xfrm>
          <a:prstGeom prst="rect">
            <a:avLst/>
          </a:prstGeom>
          <a:noFill/>
          <a:ln w="9525">
            <a:solidFill>
              <a:schemeClr val="tx1"/>
            </a:solidFill>
            <a:miter lim="800000"/>
            <a:headEnd/>
            <a:tailEnd/>
          </a:ln>
        </p:spPr>
      </p:pic>
      <p:pic>
        <p:nvPicPr>
          <p:cNvPr id="18435" name="Picture 10" descr="http://www.columbia.edu/~mu2126/people_files/image003.jpg"/>
          <p:cNvPicPr>
            <a:picLocks noChangeAspect="1" noChangeArrowheads="1"/>
          </p:cNvPicPr>
          <p:nvPr/>
        </p:nvPicPr>
        <p:blipFill>
          <a:blip r:embed="rId3"/>
          <a:srcRect/>
          <a:stretch>
            <a:fillRect/>
          </a:stretch>
        </p:blipFill>
        <p:spPr bwMode="auto">
          <a:xfrm>
            <a:off x="6781800" y="3733800"/>
            <a:ext cx="2209800" cy="1657350"/>
          </a:xfrm>
          <a:prstGeom prst="rect">
            <a:avLst/>
          </a:prstGeom>
          <a:noFill/>
          <a:ln w="9525">
            <a:solidFill>
              <a:schemeClr val="tx1"/>
            </a:solidFill>
            <a:miter lim="800000"/>
            <a:headEnd/>
            <a:tailEnd/>
          </a:ln>
        </p:spPr>
      </p:pic>
      <p:pic>
        <p:nvPicPr>
          <p:cNvPr id="18436" name="Picture 12" descr="https://cec83a57-a-62cb3a1a-s-sites.googlegroups.com/site/mattlammens/home/DSCN0875.JPG?attachauth=ANoY7cpen7sWrRuF09KCVMvlwVCN9tV2UmgxD-SY4bjFWBVUxxUOBhr8NJlmceYR4YzYfCPUgwle4TCFBrJAyWoIPmN2n6cvTOboIT7fRC1-zHRwyoDA9Y6uRF7bYdqHhMIo3Ei2hpC4EzAYVEH7KnGVTY1NVKCZScDpQT-XsQt3G6EgfBp_1XFfu9Ov0nE85DNBu-EVmTpa-F7TND1KQem_BVJDvyXsOQ%3D%3D&amp;attredirects=0"/>
          <p:cNvPicPr>
            <a:picLocks noChangeAspect="1" noChangeArrowheads="1"/>
          </p:cNvPicPr>
          <p:nvPr/>
        </p:nvPicPr>
        <p:blipFill>
          <a:blip r:embed="rId4"/>
          <a:srcRect l="31648" t="33791" r="436" b="26245"/>
          <a:stretch>
            <a:fillRect/>
          </a:stretch>
        </p:blipFill>
        <p:spPr bwMode="auto">
          <a:xfrm>
            <a:off x="152400" y="3733800"/>
            <a:ext cx="2209800" cy="1676400"/>
          </a:xfrm>
          <a:prstGeom prst="rect">
            <a:avLst/>
          </a:prstGeom>
          <a:noFill/>
          <a:ln w="9525">
            <a:solidFill>
              <a:schemeClr val="tx1"/>
            </a:solidFill>
            <a:miter lim="800000"/>
            <a:headEnd/>
            <a:tailEnd/>
          </a:ln>
        </p:spPr>
      </p:pic>
      <p:pic>
        <p:nvPicPr>
          <p:cNvPr id="18437" name="Picture 6" descr="http://web.sci.ccny.cuny.edu/~anderson/people/Boria_Robert_CR.jpg"/>
          <p:cNvPicPr>
            <a:picLocks noChangeAspect="1" noChangeArrowheads="1"/>
          </p:cNvPicPr>
          <p:nvPr/>
        </p:nvPicPr>
        <p:blipFill>
          <a:blip r:embed="rId5"/>
          <a:srcRect l="19231" t="10194" r="43626" b="56293"/>
          <a:stretch>
            <a:fillRect/>
          </a:stretch>
        </p:blipFill>
        <p:spPr bwMode="auto">
          <a:xfrm>
            <a:off x="3657600" y="3733800"/>
            <a:ext cx="876300" cy="1054100"/>
          </a:xfrm>
          <a:prstGeom prst="rect">
            <a:avLst/>
          </a:prstGeom>
          <a:noFill/>
          <a:ln w="9525">
            <a:noFill/>
            <a:miter lim="800000"/>
            <a:headEnd/>
            <a:tailEnd/>
          </a:ln>
        </p:spPr>
      </p:pic>
      <p:pic>
        <p:nvPicPr>
          <p:cNvPr id="18438" name="Picture 14" descr="http://www.columbia.edu/~mu2126/people_files/image002.jpg"/>
          <p:cNvPicPr>
            <a:picLocks noChangeAspect="1" noChangeArrowheads="1"/>
          </p:cNvPicPr>
          <p:nvPr/>
        </p:nvPicPr>
        <p:blipFill>
          <a:blip r:embed="rId6"/>
          <a:srcRect l="17349" t="6667" r="13252"/>
          <a:stretch>
            <a:fillRect/>
          </a:stretch>
        </p:blipFill>
        <p:spPr bwMode="auto">
          <a:xfrm>
            <a:off x="4648200" y="4953000"/>
            <a:ext cx="914400" cy="1066800"/>
          </a:xfrm>
          <a:prstGeom prst="rect">
            <a:avLst/>
          </a:prstGeom>
          <a:noFill/>
          <a:ln w="9525">
            <a:solidFill>
              <a:schemeClr val="tx1"/>
            </a:solidFill>
            <a:miter lim="800000"/>
            <a:headEnd/>
            <a:tailEnd/>
          </a:ln>
        </p:spPr>
      </p:pic>
      <p:sp>
        <p:nvSpPr>
          <p:cNvPr id="18440" name="AutoShape 16" descr="data:image/jpeg;base64,/9j/4AAQSkZJRgABAQAAAQABAAD/2wCEAAkGBxITEhQUExQWFBMXGRoWFxgWGBgcGBwdHBkYGhoaHR4bHiggGBolHSAXJDIhJSkrLi4uHB8zODMsNygtLisBCgoKDg0OGxAQGywkICQsLDQsLDQsLC8sLCwsNC0sLywsLCwsLCwsLCwsLywsLCwtLCwsLCwsLCwsLywsLCwsLP/AABEIAMwA9wMBEQACEQEDEQH/xAAcAAEAAwEBAQEBAAAAAAAAAAAABQYHBAMCAQj/xABJEAACAQMBBQQGBAoIBgMBAAABAgMABBEhBQYHEjETQVFxFCIyYYGRI4KhsjM0QlJyc5Kxs8IINVNidMHR0hUXJEOTohaU4SX/xAAaAQEAAgMBAAAAAAAAAAAAAAAAAQMCBAUG/8QAPBEAAgECBAEJBQYGAgMAAAAAAAECAxEEBSExQRITMlFhcbHB0SJygZGhFDM0QuHwBhUjUmKCJPFDktL/2gAMAwEAAhEDEQA/ANxoBQCgFAKAUAoBQCgFAfhONT0oCp7b4h2NvlQ5ncfkxYI+Lez9prB1Ejp4fKMRV1a5K7fTcpW0uKt0+RDHHEPFsu3+QHyNVuq+B16WRUY/eSb+i8yt3m91/L7d1L9RuT+GBWDlJ8ToQy/DQ6NNfHXxuRk15K/tySN+k7H95rE2I04R6MUvgi67mR82ytqD+6T8oyf8qsj0GcjHu2NofviTnpzImw7jmPKeWB9dDzoEGR0OCGNZX6LNPmlKWKpW62vg7ndDc3Ql2naxyv2y4uLYsQ5wwB5AHyOTmwuO7mqddUUuFFwoVpRXJfsy4bcdLa21Py837kjtLW8WJZYpPUlAJVkkHXBwRgkN1A7tdac5omIZXGdepQcrNartX7sSewt/bK5IXn7KQ/kS4XPk3sn55rJVEzXxGVYijra661r+paKzOcKAUAoBQCgFAKAUAoBQCgFAKAUAoBQCgFAKAUBk3GW+lE0UIdhEY+YoDhSedhkgddAOtUVXrY9PkVKDpym1rff4GcVUd8UAoBQGj8NoufZ+0V/OVh84mq2HRZ5/NZcnFUZdVvE85sybuxOPagkDD3ESsg+x6PoGUbQzWUeEl5X8ie23eCO92bfL+DuE7CQ+5wGTPxbP1ayk7SUjSw9Nzw9fDveLuvhv++08LbZqi5v9lyaRXA9Jg/uk9ceTDQf3DUJauJnOs3RpYyO8fZl++1eJlN1btG7xuMOjFGHgQcH7apPTQmpxUo7PVGr8Gr2V4p0d2ZYygQMc8oIbIGeg0GnSr6TPM57ShGcJRVm737TRatOCKAUAoBQCgFAKAUAoBQCgFAKAUAoBQCgFAKAx7jP+Nw/qf52qirueqyH7iXveRQKqO4KAUAoDUuEEfNbXi+LAfNCKup7M83njtWpvs8zy3Ej7fYt5D1I7UKPeY1df/aohrBoyzF81mNOfd4teB8lPSt3gRq9vqPd2bEfwzTemTfmM1twl5/qdW8t60lpYbVj1khK9pjvDerIvlzgr5MamT0UivCU1CvVwUtpXt8NU/lr8CG4qbMXnivYtYrhVyR05uXKn6yfdPjWNRfmRtZPXfJlh57w8OPyfiS/BP2bv9KP9z1lS4mrn/Sp9z8jTauPPCgFAKAUAoBQCgFAKAUAoBQCgFAKAUAoBQCgMe4z/AI3D+p/naqKu56rIfuJe95FAqo7goBQCgNX4Kj6G5/TX7tX0tjzGf/eQ7n4nzwdYD02E9FdTjz7RT90VFLiic8V+aqda9H5n7wrQYv7J9QrkEHvB5om+6PnSlxQzhu9LER4r9V4nzw6iElte7NmOsbOvwbKkjydSfiKU9nFk5pLkVaWLhxSfy18GfG6EJu9n3OzZtJoGKrnu9YlT9WQMPLApHVOLJx0vs+Khi4dGX7fzX1PTgxGyi8VhhldFYHqCA4I+BqaXExz5qTptbNPyNLq08+KAUAoBQCgFAKAUAoBQCgFAKAUAoBQCgFAKAx7jP+Nw/qf52qirueqyH7iXveRQAKqO2WfZG495JLEJIHWJmXnbK45Mgscg/m5xWag7nOr5nh4Qk4zTkk7LXckN8dyrr0yZreBnic86leXA5hlhqRj1ub7KmUHfQowOZUeYiqs7SWny2+hS5oijFWGGU4IyDqOuo0qs68ZKSTWzNU4Kfgrn9Yv3avpbHms/+8h3PxObhpJybTv4vHtD+xMR/NWNPpNFmbLlYOlPu+sf0PTY7+j7wTx9FmDY8CWVZc/MOKlaTMa653K4S/t9WvQ+rp/Q9vq3SO6UA+GX9X59oqn61OjMQX2jLGuMH4a+D+g28/8Aw/bMVx0huRyyeGfVVvkeyb50fszuMMvteXypfmht4rzXyLxs7ZCw3FzKuAJ+zYj+8oYMfIjlPnmrErNs49XEOpShB/lv8nb9SUrI1hQCgFAKAUAoBQCgFAKAUAoBQCgFAKAUAoBQGPcZvxuH9T/O1UVdz1WQ/cS97yKBVR3DSuFW1mihuHnm5bSLlChzoHOSQvf0x6o6lulW03bfY89nNBVKkI043m77dXb69h3cQN4PSLBZbOY9kXCTBdHAYHCt3qM6Ed+e8VM5XjdFOWYTmsU4V462vHq06uD8jJ6pPTmr8FPwVz+sX7tX0tjzGf8A3kO5+JH7sydnt+dfz2nUfH6T+WsY9Mvxa5eVwfVyfQ9OIj+j7VtLnoMIWPuRyH/9GpU0kmRla57BVKXf9Vp9Ud/GWyPZQXC6NE/Lkd3Nqp+DKPnWVVcSjIqi5c6UtmvD9GdW+sAv9krcIMsqrOB8MSL8AW+Kik/ajcrwEnhMc6T2bcfR+BMcPts+lWUbE5kT6KTxyuMH4ryn41lB3RqZnhuYxEktnqvj6PQslZmgKAUAoBQCgFAKAUAoBQCgFAKAUAoBQCgFAKAybjVBia2f85HX9llP81UVd0emyCXsTj2rz9DOKqPQH0ZG5QuTygkhc6ZOATjxwBr7qGPJV78QkrAMASAwwwB0IznB8dcGgcU7N8D5oZGr8FPwVz+sX7tX0tjzGf8A3kO5+JDzP2e8WemZlH7cIX97Vh/5DbiuXlX+vgyX412mYreTwdoz9Zc/y1lVWhq5BUtOcexP5f8AZO3qenbHz1d4FcfpqA2P2hisn7UDSpv7Lj+xSt8H+hFcH9oCW0lt217NjgH8yTJx+1z/ADFRSeljazyi4V41VxX1X6WO/hvsVrU3sZzgT8q571CKyn9lhU01a5RmuJVfmpf46993f6oudWHJFAKAUAoBQCgFAKAUAoBQCgFAKAUAoBQCgFAUni3s0y2XaAawuH+qfVb94Pwquqro6+S1uRiOS/zK3x3Rita568UAoBQGr8FPwVz+sX7tX0tjzGf/AHkO5+JAb8N2e2lfoA9u/wAin+lYT0mb2Xrl5e49kl4l64qWvPs6Q98bI4+DBT9hNWVF7JxsnnycXFdd19Dn4R3nPYch6xSOnwPrj7x+VKT0M87p8nE8rrSfl5FU3Rf0HbMludEdniHkfXiPnjlH1qwjpOx08avtOXxq8Uk/J/vsNgAq88qftAKAUAoBQCgFAKAUAoBQCgFAKAUAoBQCgFAKA8rq3WRGjcZR1KsPEEYI+VGZQm4SUo7o/nPb2yXtbiSB+qHQ/nKdVb4j7c1qNWdj3uGrxr0lUjx+j4o4KgvFAKA1fgp+Cuf1i/dq+lseYz/7yHc/ErvF9eW/BHfCh+TP/oKwq9I38j1w1v8AJ+Rqu3IfSLGZRqZIG5fMoSPtxVz1ieaw8uaxEW+El4mecFb7EtxF+ciyAfokqfvLVVJndz+l7EJ9Ta+f/RMbybqtNte2lUERlRJIw7jCw7/E5jHwPhWUo3mauFxyp4GcHvey/wBvTU0GrThigFAKAUAoBQCgFAKAUAoBQCgFAKAUAoBQCgFAKAp3EfdT0yISRD/qIh6v99epTz7x78+NV1IX1OrleP8As8+TPov6Pr9f0MRYEEgggjQg9Qe8HwNa57BO+x+UJFAavwU/BXP6xfu1fS2PMZ/95DufiRHGiP8A6qE+MOPk7f61jV3NvIX/AEZL/LyNK3Um57K2bxhjz+yAatjsjz2MjycRNf5PxMj3Ib0ba6x64EktufIcwH2qtUQ0lY9RmH9bAufZGXh6m5VsnjhQCgFAKAUAoBQCgFAKAUAoBQCgFAKAUAoBQCgFAKAUBQt/twxc5ntgFuOrL0WT/JX9/Q9/jVU6d9UdrLc05n+nV6PB9X6GQXEDIzI6lHU4ZWGCD7xVB6qMozipRd0zzoZGr8FPwVz+sX7tX0tjzGf/AHkO5+JxcbE+ktT4rKPkY/8AWoq8C7IH7NRdq8y3cNJubZtv/dDL+y7Cs6fROXm0eTi5/B/NI7tmbtQQ3E1yBzTStnJ/JBAyF8MnUnvqVBJ3KauMqVKUaT6Mfr3k1WRqCgFAKAUAoBQCgFAKAUAoBQCgFAKAUAoBQCgFAKAUAoBQELvHuvbXi4mT1x7Mi6OPj3j3HIrGUVI28Lja2GfsPTq4fvuMx23wxu4iTAVuE7gMLJ8QTg/A/CqXSa2PRYfOqFTSp7L+a9fp8Sz8IbGWGO5WWN42510dSp9n39RWdLic7O6sKk4ODTVnsTe+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fQHjbbSgkYpHLG7gZKq6swHTJAOQKA6qAUBkVhB/x3aN0LlmNhaNyRwKxVXbmZQzYOTnlY+OCoGNciS2XvC/ZMicvoiJ4NGWVh78g6/HNCLmY712V7Z32z7a4uHuLZLiOS2eQgnHaxhgx6l00GucBtMA4Ak3u4mCIzscKoLE+4DJoQVvhtt2a92fDcT8vaOXB5AQvquyjQk9wFAWigFAKAUAoBQCgFAKAUBA717oWm0BGLpC4jLFMOy45sZ9kjPQUBgFrutbHbQsSpMHpDx93NyqGYDIHXTGaEmuycG9jkECB1PiJZMj5kj5ihFzOtq3l3sDaHZRTyS24CyCNySrxksCpXorgqw5lx0B6HFCT+gbeYOiuuqsAw8iMihB6UAoBQCgFAKAUBFbf3ctb1VW6hWZVJKhidCRgkYIoDIuBUQTaN2o6LGyjyEqgUJZuVCBQH862u2rnYW0rlTGHR2OUYlQ8fOzRujYOCAeuCPaB1Ggk0fZPGHZ0uBL2tu3T6ROZf2o+bT3nFCLEpvBs222vDC1vcRsYZkmWRMPgqdVIB0yO494HhQFX4w7y3qwzW8dq8VsxEclyxBDqwGUQDoG9kk92RjXNCTn4b7x3dvs+GOPZs9wgMhEqOgVsyMdAddDkfCgNOfa6R2oubgejqI1kkVzqhIBKHHVgTjTqelCCnbP37vr3mfZ+zu0t1JUSzzLFzEdeVcHp45PgcEEUB27v8QFkufQ7yBrK8/JRmDRv4cjgDJI6aYPQEmgPnfTfi5sC7f8AD3kgUqBP2yKh5gMaBWZfWPLqOtAccHFFWtoHS1kmu5g7C2gJcqquyBnfl9VTjry9/TvoDgteLpjnEV/YyWYOPWLE8oP5TKyKeT+8M9+mlAWjfHe9rEB/RJp4eUM0sRXkXJIw2Tkdxz01oCP3S4hm/kCw2U4jDcrylo+RDjOuuT3dPGgOrfLfdtnsS9lPJCOX6ZCnJltOU5OQc6fEUBIbnbyNfRGU20tumhQy4+kBz6y4/J6a9+aAsFAfz3bOF3nyxAAu5MknAHqP30J4G6z7btUUs9xCqjUlpEA+00IMR3xhk25tPFkrNAiLD25UiIYZmeTJ6j1sAdW5dNDmhJqu8G17ixjRbexku40jGWWRF5QoxgggsTgZ0BoQQW7/ABUjntpriWAxlJEiiijftXldwSqJ6q+scfIE91Ac+x+KjtfLZ3dp6OzOIgVlEhV2xyK4CgakgZB0J6dcATu9e/0VrMtrDE93ePgCGMgYyMjnY55dNehwNTga0BH7Q302laJ215swC3HttBOsjID3lcDI9+QPfQFx2HtiC7hWeBw8bdD0II6qQdVYHqDQFb3k3/SG4FnawveXh/7aMFRdM4dznBxr0OB1xpQHDf777QswJL/Z3JbkgNJBOshTJwOZSB88j7aAuuyNpxXMKTQOHicZVh8iCDqCDkEHUGgMc4I/1ne/oP8AxhQllx3k4jvYkekbPnRGZlR+0hIfHeAGJGRrqBQgmt1t5Jrs5exntoyvMrzFBk5GF5c8wJBJyRjSgPOzNhtq0WV4e0iJYASqBIhUlTgqSUOnUHoRQFS2vwStmyba4khPcsgEqD7rfNjQm5QNr7A2jsOeOcMurYSSMnkfGpjkBAIyM+qc95ByMgDSOLN+txsRJ19mVreQeTYOPtoETfCH+qbXyk/iyUIKh/SE2mypa24JCuZJn9/JyqoPiMsx8wKEo0fc2yENhaRj8mGPPvJUFj5liT8aEGY/0grflkspl9WTEi8w6jlMbofMEsR50JRYOId+bjd7tj1lS2c+bPET9tAOBWzkTZ5mAHaTSPzN34Riir5DBP1jQMjf6QsS+j2jYHN2zLnvwY2JHkSq/IUCL1uxCs+y7ZJRzrJaxq4PeGiAbPmCaEGV8Mrp9m7Xm2fKTySExgnvdctC/h66EjzKjuoSXHiSfTLmz2UvSVvSLnHdDGeh105myAfECgNBRQAABgDQAdKEH7QH86yWMc+8bwzKHie6kDqehHK5xp7wKE8DWpeF+yGGPQ0X3q0in5hs0IM93ytbvYUsL2VzKbWTIWKU86Ky4JQg6FSDoRhtDr30JNR2Bt5b7Z4uVHLzxvzLnPKy8yuue8BgcHvGDQgyXgBs/tbh5G1S3RWVe4SSgoH8wiOPrGhJp97uNYC6baDRsZlPbY5jyc6jR+XpzDAPhkZxmhBm/Awm42hc3UvrS9mXJ/vSuCxHyIHgNKEs2zaFsssUkbDKujIR4ggg0IMM4Lbbe39PjJyq27XIHdzReqT5sCv7IoSzu4ARGS5vZ5DzShIwWPUmV5Gc/EoKBmt7y2SzWlxE3R4nX5qcHzB1oQZX/R52mxF1ASeQCOZR4Fsq3lnCUJZXOH28cdjeXsrqzsyukUaAlpHMwwo008/Dx6UBZ+Ge0Itp38txetz3ketvCfwUcemWjB6uG6k6+yfIDYqEGEcGt8I7WWSzuHCRytzRuxwok0UqT+SGAXB6ZGO+hLN3oQZlx12jH6JHaj17iaVCiLq+ATrj3nCDx5vcaEo8uJWzWt934YTqYRbI3mvKp+2gRM8J72NNjQuzqqRiXtCTouJHJz4aYNCDO9+YLm92Va7RkDMVknByACsMkmImIA6DkQZ8Hz76Emu7g7UW52fayKQT2SI+O50AVwfJgfsoQZtx2nM91ZWcI55sMeUdeaUoqA+HssfcNelCUWbibYiDYLQg5Ea28efHlkjGfjihB08FP6ph/Tm/ivQlkH/SE/FbX9ef4UlCEXrcY/8A86y/w0P8NaAzfjtsVke32hF6rArG7DqGU88L/Ahhn9GhKLDwtSS6e52rOvK9wRFEvcsUeAcZ7i4P7OaEGh0AoD+e7KRf/k+cjHpkgznTVXUfbp50J4H9CUIMQ47bwwTNBbROJGjZnkKHIUkcqpkdWOW06jTxoSi98PtjyWmyFjmHLIUlkZT1XnLMFPgQpGffmhBS/wCjj7N744t/PpN/+0JZss0YZSp6MCD5EYoQYdwhQ2G1p7Kf1XKGNSdOYowZSP0k5mHuoSzZtubRS3t5pnOFjRmPwGg8ycAe80IMd4IbuNMl5PIMJLEbVT+cW1lI8QMIM+OR3GhLPrgg5tb+8s5/UmZVGD3tCXyB45Vyw8VBNAzVd8dqLbWVzMxA5Y25c97EEIvmWIHxoQZ3/R+2IyRT3TAhZOWKPPeE5uZh7uY481NCWRHBWBG2pdMyqxVJGQkAkEygEjw0OM+/30DPbinu1Js+6Tadl6ilwz46JKfysfmSagjxJ/O0A0/cremLaFssqEBxpLHnVG7x5HqD3ihBxWPDzZ8dq1q0Xaxu5kZpMc/MdMhlAK4GgxjTzNARycMhGOWDaO0YIugjSf1QPBcj1aAkt3OH9laS9uA89x/bXDmSTOMZGdAcaZxnGmaAnttbKiuoJIJl5o5Bhh0PUEEHuIIBB8QKAoVpwXsFbLS3EiZyY2dApx0zyIGOPOgNEW0jEYiCL2QXkCYHJy4xy46cuNMUBTf+WdvG7NaXN3ZB9WS3lwh+qwOP8u7FASe7O49pZO0yB5bhvanncvKc9dT0z34GT30B4bxcPrO9lMs5mLHGiysEGBgYXoDQDd3h7Z2Uomg7YMM6NKxQ5GDlehOKA5dqcL7C4leWXt2d2Zz9M2AWOSFH5I9w91ActhFsjY1ysXbyJLKoUI7yOoBbQkYKx5YdTjvoD14t3fPbx2EYD3N7IkcakZ5VVgzykeC46/HuoC4bJ2elvBFBGMJGiovkBjJ9560B10BBb07p29+IxP2mIyxXs3Ke1jOcdegoCt/8nNlYxyzY/WtQm59twh2YRhhOw8DO+KC5M7A3C2dZsHgt1Dr7LuWdh+iXJ5fhihB7b07pW9/yduZcIGAEcjIDzYzzAe107/fQEDFwj2apyvpCnxWdwfsoC9RRhVCjoABr100oCB3p3NtL/lMyESp7EsbFJFwcjDDrg6gHODqKAh34Zwycoury+u41wRHNPlNOhPKASffnNAXOztI4kWOJFSNByqqgBQB3ACgIHefcm0vWWSRWjnXHLNCxSUY6ajrjuyDjuxQEU3DOCRlN3dXl4qHKxzzZTPjhQMn30BObe3UtrqKOFw8cUfsrC5jAGOXHq/k47qArsfCHZqnK9up8VmYH5igJTeDh/Z3jq85mJVFQASsFwucHHTm1OtARkXCLZqnmXt1bplZnB8sjWgL9QCgPNplGhYA+YoTyX1H56Qn5y/MUuTyX1HoDnpQxPgzqOrL8xQnkvqCzKdAwJ8xQcl9R6UIFAKA+WcDAJAJ6ZPXy8aEpNme7/cMzfXK3UU4hlAVWDpzqeQ5VhqMHuIOQcD35EE1uxud6PM91cztd3rryGZ1ChV/MjQaIPL7MnIFqoBQCgFAKAUAoBQCgPlnAwCQCenvoTZn1QgUAoBQCgFAKAUAoBQFL333Qs3hurkxfTiN5OcO/tImnq83LjQDGKqqQjZysdbL8wxEalOipezdK1ls312uUnhfu1bXb3HpEfOIxHyjmZRli+T6pBPsiq6cFJu52M3xtbDxhzTte/U9rdfebJZ2qRRpHGOVEUKoyTgAYAydTp41sJWPKVJyqSc5bvcpW/W5Vm0F1crGVnCvMXDOckDmOVJK4PuFVzpxs2dfLsyxCqwpN3jdK1l3b7n7uBubaJBbXRQtcFRKHLMMFhnAUHlwAcailOEbJkZlmNeVSdG/s3tay4du5eqtOMKAUBn+/W5NzeXUc0UqqoVV9YsChDE8y4Gp1z1GoqmdNydzuZdmVHD0XCcW3f59j/bL+owB31ccNn7QCgFAKAUAoBQCgFAKAz/fncm5vLuOaKVVUKq+sWDRkEnmTA1Pf1GoqmdNydzuZdmVHD0HCcW3r1a9j/bL+KuOGVzcvbT3XpZZgyx3Dxx4AHqADHTr51hCTdzoY/DRoc2lu4pvvLJWZzxQCgFAKAUAoBQERvf8AiN3/AIeb+G1YVOg+42sD+Jp+9HxRQ+CXtXnlD++aq6O7+Hmdr+INqf8At5Gp1eebIffH8Qu/1En3DUS2Zt4H8TT95eJB7P2ldw7Pszb2vpC+joXPaqnLhF0wdWzr08Kri2oqy4G5Vo0KmKqc7U5PtO2jd9focOxOJYlSVpIcMCiwxREvJIzByQBgaDlGvv8AHAJVLl2IyVwlFRlprdvRJK3qee0N/b+3w8+zjHESBkuc+RblwD7iBR1JLdE0sqw1X2ada77v1LpszbC3NsLiAFwykqhIU8wyOQ9ynIxnp39KzUrq6OTWw8qNbmqmlnv2dZS9q8QLy3lSKayWJn5SMzB9C3LnKDB1zpmsHUa0sdajlNCrBzp1bpX4W7eJNb4b13Fkeb0MywaDte1AHMe4gKSPM6a1lKbjwNTA4GliVbnLS6rcPmj63O3pnvfWNp2UGGxL2obLAgcvLyg+OvupGbfAjHYGlhtFUvLqtbTrvdnHvVvrcWUhD2RaItyxydsAH0z0CEqeuh8KiU2uBbg8tpYmN1V14q231R2vveYbQ3F5A1sxblji5gzvoCCNBy9+QcYx5VPLsrsqWX85X5qhPlLi7WS/fZuc1ttna0sYmjs4FQjmWOSVu1I6juCgn34qOVN6pGcsPgacublUk31paevyOvdnfFLtZFEZjuogS0DEZJGmjeHNocgYJ17szGd9OJXi8vlh3Ft3g/zfvs17SB2xv9e2zok9isRf2czB8jIB9gY0z41g6klujdoZVh60XKnVvbf2beJ2bz78Sw9o1tAskULiOSaRsIXzgxoBq5Hee7B+Mup1FOEyyFTkqrKzkrpLe3W+o6LPf6JrH0po2Dh+x7JTktIQCFU41BBBzjTXripVT2bmFTKpxxPMp6WvfqXWz0O09rhe0NnAVxnslmPa+WccpPlS8+ox5nAt8lVJd/J09T53b3ye8a6EduQYUBRHYK7OQ+UbOiesuP3+FIz5TZOKy6OHVNzn0nq1slpquvRkVtHf68gnjhnsliZyuMyh9GblyOUYPf31DqNO1jZp5VQq05VKdW6V+FtlfiSe/wDte+hjkFvB9H2fM9xzr6nXmAQ65Awc69emlTOTWxr5bh8NUmnVnrfSNt/iVPhttK8ht5Bb2RuUMpy3bImG5E9XDAk6YOffWFNtJ2R1M1o0KlWLq1eS7bWb4vUuG1d5r2C3SZrAnR2mXtl+iCtgE4U8wK+tkDTvrNzklexyaOCw9Wq6aq9Vnyd7/HTq7Tj3Y34uL18R2X0YZVkft19QHvwVBbTJwKRm3si7F5ZSw0byq620XJ3+rJHe7ea4s8utmZoAoLS9qFAJJGCvKT4a9NamUmuBr4HBUsT7LqcmXVa/1ujo3Q27PdoZJLY28ZCmNi/Nzg5yQOUEAYGpGudKmMm+BhjsLTw8uRGfKfHS1vq/0LBWRoigFAKAiN7/AMRu/wDDzfw2rCp0H3G1gfxNP3o+KKHwS9q88of3zVXR3fw8ztfxBtT/ANvI1OrzzZD74/iF3+ok+4axlszbwP4mn7y8Tw3X/q23/wAOn8MVEOgu4yxn4ufvPxM/4K2atPNIRlo40Vfdzlske/C4+JqqjudzP6jVOMFs27/D/s0HftAdn3QIz9Ex+I1B+BANWz6LOHlzaxVO3WiC4OH/AKJ/dM33UqKWxuZ7+IXurzK/xb/H7X9BP4prCrub2S/hane/A07bOzluIJYX9mRSufA9x8wcH4Vc1dWPO0Kzo1I1I8GZxwn2i0M89jLo2WZR4OmjgeYAI/RJqqm7Ox385oxq0o4mH7T29CwbVX0vasMPWKzXt5PDtGx2an3jRvnWT9qduo0aP/HwUqnGo7LuW/oVDild8+0oo3yY41jBUDPtNl8DvJHKMe4VXU6R1cnp8nCSlHd317loXn/51b/2N3/9d6s51dvyON/LKv8AdD/2RRLC4kbbS3EUMyRSSgetGy6OoRi2mAM5PyqtP27nZqRgsvdKcotpda4O6t4HZxrciW1I6hJCPgyVNZ2sVZArwqLtXmX223bhNlHaSrzoFXm1IJb2mfI1DFsnPvq3krk2ZxZYyosQ60HZ307urusVvfXdbsrKIWMZBgmE/KMsxOCC2uSzA8ungPdWE42jodDAY7nMRJ4h9KNupd3Z6kds7i30E9vqNCYmH3W6eWahVesvq5Bxpz+a816Fj3Nu7Kee5ubZz2koTtYmHKVK5HNjvznUgkZrKFm20aGOp4ilThSqrSN7PrvwKtxT/rGz8k/jVhU6SOlk/wCEq/HwL3vx/V93+qf91Wz6LOLl/wCKp+8iu8GPxKb/ABDfwoaro7Pv8kb+ffiI+6vFl8kQEEEZBGCD3g9auOKm07oyLddzs3az2zEiKQ9mM+DetC3vOvL9Y1rx9mVj1GMX23Aqquktf/r1LZv4xuJbbZ6n8M3aTY7okOT5ZI0961ZPW0TmZcuZhPFP8qtH3n6FxRAAABgAYAHcKsOU3d3Z9UIFAKAUBzbTtBNDLEekiMh+spH+dQ1dWLKVR06kZrg0/kY9w82sLC8lhuvow47Ni3RXUnlJ8FOTr01B6a1RB8l6nqs0oPF4eNSjrbVdqfn2G0RSBgCpDA9CDkVsHkmmnZlR4gbbTsWs4iJLq4+iWNTkgNoWbHsjGev7garqPSyOpluGlzirz0hDVvu4IsENssFqsWfVjiCZPgqY/wAqztZWNCU3VrOfW7/NmccEWHNdDOvLF++SqKO7PQfxAtId8vIvW/TgbPuskD6Jh8xpVs+izi5em8VT70V/g2w9DkGRntm0+olY0tjez1f8he6vFlf4tOPT7bUaImden0rdfCsau5vZKn9lqd78DXAc9KvPLmT8S7RrS+gvohjmIJ8OdOoPuZNPgaoqKzuemympHEYaWHnw8H6Mt/D20bsHupB9LduZj7lP4NfILqPOrKa0v1nLzOa5xUY7QVvjxfzKjxWsXhvIL1RlPUB9zxtzAE93MMY/RNV1FZ3Opk1SNShPDvfX5NW+nmabsraUVxEssTBkYZ07vcfAjvFXJ3PPVqM6M3Cas0RM28oa8jtbcCY6tcMD6sSgaajq5ONP3dRjy/asjZjg2qDrVXyf7V1v07SicbWHaW+v/bk/etU19vgdr+H17E+9eZrasD0OfKtk8w1YpvELbz2b2ciluTtW7VR+UuBke8gZI99VzdrHVyzCxxEakXvbR9TJyXZlleIsjRQzKwyH5VJx+l1FZWUjTVbEYaTgpOLXC/kUrYux4rfbnZ2ueyWFmkXJITm05MnXr2ZwfGq1FKeh16+InWy3lVt3LTttx8UcPFSRf+I2mo0VCden0udfCoqbl2Tp/ZKnx8C/b667Pu8a/Qv92rZ9FnEwGmKp3/uRV+Dd0gtJ1LKGExcgkDCmOMA+WVb5VXR2Z0s9hJ14tL8tvq/UsO5+0nuDdS8xaEzlIPDlRVBK+4tmsoNu7NDHUY0VTha0uTeXe+v4FZ4x7GzHHdpo0ZEbkdeUn1D8G0+tWNWPE6GRYi0pUZbPVd/H5rwJDhysly020JwOeQLDHjoEQAMR4BnB+INTT19plOacmio4WnstX3vb5IvNWnGFAKAUAoBQENt3de0u8GeIFxoHUlXx4ZXUj3HIrGUU9zbw+Or4fSnLTq3RXl4V2QOklyB+aJEx9zP21jzSN555iHvGPyfqT+wd1LSzOYIgHOhdiWf5noPcMVlGCWxpYnHV8RpUlp1bI9dvbuW15yekRl+Tm5fXdcc2M+yRnoOtJRUtzHDYyth7807X30T27yKXh1s0EHsDkaj6Wb/fWPNRNh5vi2rcr6L0O/be6VnduJJ4y7hQoPPIugJPRWA6k1lKCluU4fH18PHk05WXcvNHLa7g7PjcOkJDDOD2kp6gg9W8CaxVOKLZ5ripx5Mpady9DxHDjZn9gf8Ayzf76c1Ey/nGM/v+i9CZ2FsG3tFZLdORWPMRzM2uMflE91ZRio7GpiMVVxDUqju12LyG8Ww4ryEwzc3KSGBUgMCD1BIIGmR06E0lG6sxhcVPDVOchuSEUYVQqjCgAADoANAKyKG23dnneWkcqNHIgdGGCrDINQ1cyp1JU5KUXZoqD8MLHmJUzop6osnqn3HILfbWHNROos7xNrPkvtt+19Cy7H2Hb2sZjgjCKfaxklveWOprJRS2OfXxNWvLl1HdkIOHGzP7A/8Alm/31jzUTc/nGM/v+i9CT2FuvaWjM1vGULABvXdsgaj2mOKyjBR2NfEY2viElVd7diXgem2tgQXTQmYFhExdV05SSPyhj1h7qOKe5jh8VUoKSp6cpWvx+BDy8P7bmJhkubYMcskEpVCfIg48hpWPNo2o5tWtacYztxkrvyJTZO7FrbxSRRx6SgiRiSXfIIOW6956Yxk1koJKxr1sbWrTU5PbbqXwIz/lxsz+wP8A5Zv99Y81E2P5xjP7/ovQl9j7vW1tG8UMfLG5JdSzMDkcp9onTGmKyjFLY1a+LrV5qc3qttl4FcbhZs8vzfTcv5nOOXyzy8+PrVjzUTf/AJ5iuTbS/XbX0+hK3+8Nhs/srdiIhgcqqpIVc4y2OgJzr1OpqXKMdDWp4TE4vlVUr9bvuzl4iXxMC2kQDz3ZESKdcLkcznwAHf3de6oqPS3WWZXS/qutPSMNX5IsWyrBIIY4U9mNQo9+B1PvJ1+NZpWVjQrVZVajqS3bOupKxQCgFAKAUAoBQCgFAKAUAoBQCgFAKAUAoBQCgFAKAUAoBQCgFAZhxk2XGOyuRntD9GdRykDJGmOupqmquJ6LIq8vapcNye3A2aroL2VnluZF5S8hB5V/NQAAKKygvzM0syrOMvs8ElBPZce19ZcasOUKAUAoD//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n-US" altLang="en-US"/>
          </a:p>
        </p:txBody>
      </p:sp>
      <p:sp>
        <p:nvSpPr>
          <p:cNvPr id="18442" name="Text Box 3"/>
          <p:cNvSpPr txBox="1">
            <a:spLocks noChangeArrowheads="1"/>
          </p:cNvSpPr>
          <p:nvPr/>
        </p:nvSpPr>
        <p:spPr bwMode="auto">
          <a:xfrm>
            <a:off x="1752600" y="6151602"/>
            <a:ext cx="5600700" cy="553998"/>
          </a:xfrm>
          <a:prstGeom prst="rect">
            <a:avLst/>
          </a:prstGeom>
          <a:noFill/>
          <a:ln w="9525">
            <a:noFill/>
            <a:miter lim="800000"/>
            <a:headEnd/>
            <a:tailEnd/>
          </a:ln>
        </p:spPr>
        <p:txBody>
          <a:bodyPr wrap="square">
            <a:spAutoFit/>
          </a:bodyPr>
          <a:lstStyle/>
          <a:p>
            <a:pPr algn="ctr">
              <a:spcBef>
                <a:spcPct val="50000"/>
              </a:spcBef>
            </a:pPr>
            <a:r>
              <a:rPr lang="en-US" altLang="en-US" sz="1200" dirty="0">
                <a:latin typeface="Arial" pitchFamily="34" charset="0"/>
              </a:rPr>
              <a:t>Robert Anderson, Robert </a:t>
            </a:r>
            <a:r>
              <a:rPr lang="en-US" altLang="en-US" sz="1200" dirty="0" err="1">
                <a:latin typeface="Arial" pitchFamily="34" charset="0"/>
              </a:rPr>
              <a:t>Boria</a:t>
            </a:r>
            <a:r>
              <a:rPr lang="en-US" altLang="en-US" sz="1200" dirty="0">
                <a:latin typeface="Arial" pitchFamily="34" charset="0"/>
              </a:rPr>
              <a:t>, Peter </a:t>
            </a:r>
            <a:r>
              <a:rPr lang="en-US" altLang="en-US" sz="1200" dirty="0" err="1">
                <a:latin typeface="Arial" pitchFamily="34" charset="0"/>
              </a:rPr>
              <a:t>Galante</a:t>
            </a:r>
            <a:r>
              <a:rPr lang="en-US" altLang="en-US" sz="1200" dirty="0">
                <a:latin typeface="Arial" pitchFamily="34" charset="0"/>
              </a:rPr>
              <a:t>, Jamie </a:t>
            </a:r>
            <a:r>
              <a:rPr lang="en-US" altLang="en-US" sz="1200" dirty="0" err="1">
                <a:latin typeface="Arial" pitchFamily="34" charset="0"/>
              </a:rPr>
              <a:t>Kass</a:t>
            </a:r>
            <a:r>
              <a:rPr lang="en-US" altLang="en-US" sz="1200" dirty="0">
                <a:latin typeface="Arial" pitchFamily="34" charset="0"/>
              </a:rPr>
              <a:t>, </a:t>
            </a:r>
          </a:p>
          <a:p>
            <a:pPr algn="ctr">
              <a:spcBef>
                <a:spcPct val="50000"/>
              </a:spcBef>
            </a:pPr>
            <a:r>
              <a:rPr lang="en-US" altLang="en-US" sz="1200" dirty="0" err="1">
                <a:latin typeface="Arial" pitchFamily="34" charset="0"/>
              </a:rPr>
              <a:t>Aleksandar</a:t>
            </a:r>
            <a:r>
              <a:rPr lang="en-US" altLang="en-US" sz="1200" dirty="0">
                <a:latin typeface="Arial" pitchFamily="34" charset="0"/>
              </a:rPr>
              <a:t> </a:t>
            </a:r>
            <a:r>
              <a:rPr lang="en-US" altLang="en-US" sz="1200" dirty="0" err="1">
                <a:latin typeface="Arial" pitchFamily="34" charset="0"/>
              </a:rPr>
              <a:t>Radosavljevic</a:t>
            </a:r>
            <a:r>
              <a:rPr lang="en-US" altLang="en-US" sz="1200" dirty="0">
                <a:latin typeface="Arial" pitchFamily="34" charset="0"/>
              </a:rPr>
              <a:t>, Mariano </a:t>
            </a:r>
            <a:r>
              <a:rPr lang="en-US" altLang="en-US" sz="1200" dirty="0" err="1">
                <a:latin typeface="Arial" pitchFamily="34" charset="0"/>
              </a:rPr>
              <a:t>Soley</a:t>
            </a:r>
            <a:r>
              <a:rPr lang="en-US" altLang="en-US" sz="1200" dirty="0">
                <a:latin typeface="Arial" pitchFamily="34" charset="0"/>
              </a:rPr>
              <a:t>-Guardia, Maria </a:t>
            </a:r>
            <a:r>
              <a:rPr lang="en-US" altLang="en-US" sz="1200" dirty="0" err="1">
                <a:latin typeface="Arial" pitchFamily="34" charset="0"/>
              </a:rPr>
              <a:t>Uriarte</a:t>
            </a:r>
            <a:r>
              <a:rPr lang="en-US" altLang="en-US" sz="1200" dirty="0">
                <a:latin typeface="Arial" pitchFamily="34" charset="0"/>
              </a:rPr>
              <a:t>, Bruno </a:t>
            </a:r>
            <a:r>
              <a:rPr lang="en-US" altLang="en-US" sz="1200" dirty="0" err="1">
                <a:latin typeface="Arial" pitchFamily="34" charset="0"/>
              </a:rPr>
              <a:t>Vilela</a:t>
            </a:r>
            <a:endParaRPr lang="en-US" altLang="en-US" sz="1200" dirty="0">
              <a:latin typeface="Arial" pitchFamily="34" charset="0"/>
            </a:endParaRPr>
          </a:p>
        </p:txBody>
      </p:sp>
      <p:pic>
        <p:nvPicPr>
          <p:cNvPr id="18444" name="Picture 8" descr="http://web.sci.ccny.cuny.edu/~anderson/people/Galante.jpg"/>
          <p:cNvPicPr>
            <a:picLocks noChangeAspect="1" noChangeArrowheads="1"/>
          </p:cNvPicPr>
          <p:nvPr/>
        </p:nvPicPr>
        <p:blipFill>
          <a:blip r:embed="rId7"/>
          <a:srcRect l="48047" t="13889" r="29251" b="56374"/>
          <a:stretch>
            <a:fillRect/>
          </a:stretch>
        </p:blipFill>
        <p:spPr bwMode="auto">
          <a:xfrm>
            <a:off x="4648200" y="3733800"/>
            <a:ext cx="914400" cy="1066800"/>
          </a:xfrm>
          <a:prstGeom prst="rect">
            <a:avLst/>
          </a:prstGeom>
          <a:noFill/>
          <a:ln w="9525">
            <a:solidFill>
              <a:schemeClr val="tx1"/>
            </a:solidFill>
            <a:miter lim="800000"/>
            <a:headEnd/>
            <a:tailEnd/>
          </a:ln>
        </p:spPr>
      </p:pic>
      <p:pic>
        <p:nvPicPr>
          <p:cNvPr id="18445" name="Picture 10" descr="Soley_Mariano"/>
          <p:cNvPicPr>
            <a:picLocks noChangeAspect="1" noChangeArrowheads="1"/>
          </p:cNvPicPr>
          <p:nvPr/>
        </p:nvPicPr>
        <p:blipFill>
          <a:blip r:embed="rId8"/>
          <a:srcRect l="25000" r="39297" b="50819"/>
          <a:stretch>
            <a:fillRect/>
          </a:stretch>
        </p:blipFill>
        <p:spPr bwMode="auto">
          <a:xfrm>
            <a:off x="3614611" y="4991804"/>
            <a:ext cx="881189" cy="1029584"/>
          </a:xfrm>
          <a:prstGeom prst="rect">
            <a:avLst/>
          </a:prstGeom>
          <a:noFill/>
          <a:ln w="3175">
            <a:solidFill>
              <a:srgbClr val="000000"/>
            </a:solidFill>
            <a:miter lim="800000"/>
            <a:headEnd/>
            <a:tailEnd/>
          </a:ln>
        </p:spPr>
      </p:pic>
      <p:sp>
        <p:nvSpPr>
          <p:cNvPr id="18446" name="Text Box 3"/>
          <p:cNvSpPr txBox="1">
            <a:spLocks noChangeArrowheads="1"/>
          </p:cNvSpPr>
          <p:nvPr/>
        </p:nvSpPr>
        <p:spPr bwMode="auto">
          <a:xfrm>
            <a:off x="7086600" y="5410200"/>
            <a:ext cx="1438275" cy="276225"/>
          </a:xfrm>
          <a:prstGeom prst="rect">
            <a:avLst/>
          </a:prstGeom>
          <a:noFill/>
          <a:ln w="9525">
            <a:noFill/>
            <a:miter lim="800000"/>
            <a:headEnd/>
            <a:tailEnd/>
          </a:ln>
        </p:spPr>
        <p:txBody>
          <a:bodyPr>
            <a:spAutoFit/>
          </a:bodyPr>
          <a:lstStyle/>
          <a:p>
            <a:pPr algn="ctr">
              <a:spcBef>
                <a:spcPct val="50000"/>
              </a:spcBef>
            </a:pPr>
            <a:r>
              <a:rPr lang="en-US" altLang="en-US" sz="1200" dirty="0">
                <a:latin typeface="Arial" pitchFamily="34" charset="0"/>
              </a:rPr>
              <a:t>Robert </a:t>
            </a:r>
            <a:r>
              <a:rPr lang="en-US" altLang="en-US" sz="1200" dirty="0" err="1">
                <a:latin typeface="Arial" pitchFamily="34" charset="0"/>
              </a:rPr>
              <a:t>Muscarella</a:t>
            </a:r>
            <a:endParaRPr lang="en-US" altLang="en-US" sz="1200" dirty="0">
              <a:latin typeface="Arial" pitchFamily="34" charset="0"/>
            </a:endParaRPr>
          </a:p>
        </p:txBody>
      </p:sp>
      <p:sp>
        <p:nvSpPr>
          <p:cNvPr id="18447" name="Text Box 3"/>
          <p:cNvSpPr txBox="1">
            <a:spLocks noChangeArrowheads="1"/>
          </p:cNvSpPr>
          <p:nvPr/>
        </p:nvSpPr>
        <p:spPr bwMode="auto">
          <a:xfrm>
            <a:off x="152400" y="5410200"/>
            <a:ext cx="2362200" cy="276225"/>
          </a:xfrm>
          <a:prstGeom prst="rect">
            <a:avLst/>
          </a:prstGeom>
          <a:noFill/>
          <a:ln w="9525">
            <a:noFill/>
            <a:miter lim="800000"/>
            <a:headEnd/>
            <a:tailEnd/>
          </a:ln>
        </p:spPr>
        <p:txBody>
          <a:bodyPr>
            <a:spAutoFit/>
          </a:bodyPr>
          <a:lstStyle/>
          <a:p>
            <a:pPr algn="ctr">
              <a:spcBef>
                <a:spcPct val="50000"/>
              </a:spcBef>
            </a:pPr>
            <a:r>
              <a:rPr lang="en-US" altLang="en-US" sz="1200" dirty="0">
                <a:latin typeface="Arial" pitchFamily="34" charset="0"/>
              </a:rPr>
              <a:t>Matthew Aiello-</a:t>
            </a:r>
            <a:r>
              <a:rPr lang="en-US" altLang="en-US" sz="1200" dirty="0" err="1">
                <a:latin typeface="Arial" pitchFamily="34" charset="0"/>
              </a:rPr>
              <a:t>Lammens</a:t>
            </a:r>
            <a:endParaRPr lang="en-US" altLang="en-US" sz="1200" dirty="0">
              <a:latin typeface="Arial" pitchFamily="34" charset="0"/>
            </a:endParaRPr>
          </a:p>
        </p:txBody>
      </p:sp>
      <p:sp>
        <p:nvSpPr>
          <p:cNvPr id="18452"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Recent-</a:t>
            </a:r>
            <a:r>
              <a:rPr lang="en-US" altLang="en-US" sz="2800" dirty="0" err="1">
                <a:solidFill>
                  <a:srgbClr val="006600"/>
                </a:solidFill>
                <a:latin typeface="Arial" pitchFamily="34" charset="0"/>
              </a:rPr>
              <a:t>ish</a:t>
            </a:r>
            <a:r>
              <a:rPr lang="en-US" altLang="en-US" sz="2800" dirty="0">
                <a:solidFill>
                  <a:srgbClr val="006600"/>
                </a:solidFill>
                <a:latin typeface="Arial" pitchFamily="34" charset="0"/>
              </a:rPr>
              <a:t> R packages: </a:t>
            </a:r>
            <a:r>
              <a:rPr lang="en-US" altLang="en-US" sz="2800" dirty="0" err="1">
                <a:solidFill>
                  <a:srgbClr val="006600"/>
                </a:solidFill>
                <a:latin typeface="Arial" pitchFamily="34" charset="0"/>
              </a:rPr>
              <a:t>spThin</a:t>
            </a:r>
            <a:r>
              <a:rPr lang="en-US" altLang="en-US" sz="2800" dirty="0">
                <a:solidFill>
                  <a:srgbClr val="006600"/>
                </a:solidFill>
                <a:latin typeface="Arial" pitchFamily="34" charset="0"/>
              </a:rPr>
              <a:t> and </a:t>
            </a:r>
            <a:r>
              <a:rPr lang="en-US" altLang="en-US" sz="2800" dirty="0" err="1">
                <a:solidFill>
                  <a:srgbClr val="006600"/>
                </a:solidFill>
                <a:latin typeface="Arial" pitchFamily="34" charset="0"/>
              </a:rPr>
              <a:t>ENMeval</a:t>
            </a:r>
            <a:endParaRPr lang="en-US" altLang="en-US" sz="2800" dirty="0">
              <a:solidFill>
                <a:srgbClr val="006600"/>
              </a:solidFill>
              <a:latin typeface="Arial" pitchFamily="34" charset="0"/>
            </a:endParaRPr>
          </a:p>
        </p:txBody>
      </p:sp>
      <p:sp>
        <p:nvSpPr>
          <p:cNvPr id="4" name="AutoShape 2" descr="https://mail.sci.ccny.cuny.edu/Session/59759-eHe3Jg9MZLEPeLqPw39d/MessagePart/INBOX/96128-02-B/IMG_370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619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4400" y="1143000"/>
            <a:ext cx="4016829" cy="22630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619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276" y="1173204"/>
            <a:ext cx="3971924" cy="223770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13" descr="Anderson_Robert_original"/>
          <p:cNvPicPr>
            <a:picLocks noChangeAspect="1" noChangeArrowheads="1"/>
          </p:cNvPicPr>
          <p:nvPr/>
        </p:nvPicPr>
        <p:blipFill rotWithShape="1">
          <a:blip r:embed="rId11" cstate="print"/>
          <a:srcRect l="43458" t="38823" r="15480"/>
          <a:stretch/>
        </p:blipFill>
        <p:spPr bwMode="auto">
          <a:xfrm>
            <a:off x="2590800" y="3733800"/>
            <a:ext cx="945060" cy="1054100"/>
          </a:xfrm>
          <a:prstGeom prst="rect">
            <a:avLst/>
          </a:prstGeom>
          <a:noFill/>
          <a:ln w="9525">
            <a:solidFill>
              <a:srgbClr val="000000"/>
            </a:solidFill>
            <a:miter lim="800000"/>
            <a:headEnd/>
            <a:tailEnd/>
          </a:ln>
        </p:spPr>
      </p:pic>
      <p:pic>
        <p:nvPicPr>
          <p:cNvPr id="32" name="Picture 1"/>
          <p:cNvPicPr>
            <a:picLocks noChangeAspect="1"/>
          </p:cNvPicPr>
          <p:nvPr/>
        </p:nvPicPr>
        <p:blipFill rotWithShape="1">
          <a:blip r:embed="rId12">
            <a:extLst>
              <a:ext uri="{28A0092B-C50C-407E-A947-70E740481C1C}">
                <a14:useLocalDpi xmlns:a14="http://schemas.microsoft.com/office/drawing/2010/main" val="0"/>
              </a:ext>
            </a:extLst>
          </a:blip>
          <a:srcRect l="21365" t="6037" r="35185" b="50000"/>
          <a:stretch/>
        </p:blipFill>
        <p:spPr bwMode="auto">
          <a:xfrm>
            <a:off x="2590800" y="4991804"/>
            <a:ext cx="914400" cy="10279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descr="eu.jpg"/>
          <p:cNvPicPr>
            <a:picLocks noChangeAspect="1"/>
          </p:cNvPicPr>
          <p:nvPr/>
        </p:nvPicPr>
        <p:blipFill rotWithShape="1">
          <a:blip r:embed="rId13" cstate="print">
            <a:extLst>
              <a:ext uri="{28A0092B-C50C-407E-A947-70E740481C1C}">
                <a14:useLocalDpi xmlns:a14="http://schemas.microsoft.com/office/drawing/2010/main" val="0"/>
              </a:ext>
            </a:extLst>
          </a:blip>
          <a:srcRect l="25321" t="8378" r="30342" b="12971"/>
          <a:stretch/>
        </p:blipFill>
        <p:spPr>
          <a:xfrm>
            <a:off x="5715000" y="4953000"/>
            <a:ext cx="962439" cy="1066800"/>
          </a:xfrm>
          <a:prstGeom prst="rect">
            <a:avLst/>
          </a:prstGeom>
          <a:ln>
            <a:solidFill>
              <a:srgbClr val="000000"/>
            </a:solidFill>
          </a:ln>
        </p:spPr>
      </p:pic>
    </p:spTree>
    <p:extLst>
      <p:ext uri="{BB962C8B-B14F-4D97-AF65-F5344CB8AC3E}">
        <p14:creationId xmlns:p14="http://schemas.microsoft.com/office/powerpoint/2010/main" val="3881957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AutoShape 16" descr="data:image/jpeg;base64,/9j/4AAQSkZJRgABAQAAAQABAAD/2wCEAAkGBxITEhQUExQWFBMXGRoWFxgWGBgcGBwdHBkYGhoaHR4bHiggGBolHSAXJDIhJSkrLi4uHB8zODMsNygtLisBCgoKDg0OGxAQGywkICQsLDQsLDQsLC8sLCwsNC0sLywsLCwsLCwsLCwsLywsLCwtLCwsLCwsLCwsLywsLCwsLP/AABEIAMwA9wMBEQACEQEDEQH/xAAcAAEAAwEBAQEBAAAAAAAAAAAABQYHBAMCAQj/xABJEAACAQMBBQQGBAoIBgMBAAABAgMABBEhBQYHEjETQVFxFCIyYYGRI4KhsjM0QlJyc5Kxs8IINVNidMHR0hUXJEOTohaU4SX/xAAaAQEAAgMBAAAAAAAAAAAAAAAAAQMCBAUG/8QAPBEAAgECBAEJBQYGAgMAAAAAAAECAxEEBSExQRITMlFhcbHB0SJygZGhFDM0QuHwBhUjUmKCJPFDktL/2gAMAwEAAhEDEQA/ANxoBQCgFAKAUAoBQCgFAfhONT0oCp7b4h2NvlQ5ncfkxYI+Lez9prB1Ejp4fKMRV1a5K7fTcpW0uKt0+RDHHEPFsu3+QHyNVuq+B16WRUY/eSb+i8yt3m91/L7d1L9RuT+GBWDlJ8ToQy/DQ6NNfHXxuRk15K/tySN+k7H95rE2I04R6MUvgi67mR82ytqD+6T8oyf8qsj0GcjHu2NofviTnpzImw7jmPKeWB9dDzoEGR0OCGNZX6LNPmlKWKpW62vg7ndDc3Ql2naxyv2y4uLYsQ5wwB5AHyOTmwuO7mqddUUuFFwoVpRXJfsy4bcdLa21Py837kjtLW8WJZYpPUlAJVkkHXBwRgkN1A7tdac5omIZXGdepQcrNartX7sSewt/bK5IXn7KQ/kS4XPk3sn55rJVEzXxGVYijra661r+paKzOcKAUAoBQCgFAKAUAoBQCgFAKAUAoBQCgFAKAUBk3GW+lE0UIdhEY+YoDhSedhkgddAOtUVXrY9PkVKDpym1rff4GcVUd8UAoBQGj8NoufZ+0V/OVh84mq2HRZ5/NZcnFUZdVvE85sybuxOPagkDD3ESsg+x6PoGUbQzWUeEl5X8ie23eCO92bfL+DuE7CQ+5wGTPxbP1ayk7SUjSw9Nzw9fDveLuvhv++08LbZqi5v9lyaRXA9Jg/uk9ceTDQf3DUJauJnOs3RpYyO8fZl++1eJlN1btG7xuMOjFGHgQcH7apPTQmpxUo7PVGr8Gr2V4p0d2ZYygQMc8oIbIGeg0GnSr6TPM57ShGcJRVm737TRatOCKAUAoBQCgFAKAUAoBQCgFAKAUAoBQCgFAKAx7jP+Nw/qf52qirueqyH7iXveRQKqO4KAUAoDUuEEfNbXi+LAfNCKup7M83njtWpvs8zy3Ej7fYt5D1I7UKPeY1df/aohrBoyzF81mNOfd4teB8lPSt3gRq9vqPd2bEfwzTemTfmM1twl5/qdW8t60lpYbVj1khK9pjvDerIvlzgr5MamT0UivCU1CvVwUtpXt8NU/lr8CG4qbMXnivYtYrhVyR05uXKn6yfdPjWNRfmRtZPXfJlh57w8OPyfiS/BP2bv9KP9z1lS4mrn/Sp9z8jTauPPCgFAKAUAoBQCgFAKAUAoBQCgFAKAUAoBQCgMe4z/AI3D+p/naqKu56rIfuJe95FAqo7goBQCgNX4Kj6G5/TX7tX0tjzGf/eQ7n4nzwdYD02E9FdTjz7RT90VFLiic8V+aqda9H5n7wrQYv7J9QrkEHvB5om+6PnSlxQzhu9LER4r9V4nzw6iElte7NmOsbOvwbKkjydSfiKU9nFk5pLkVaWLhxSfy18GfG6EJu9n3OzZtJoGKrnu9YlT9WQMPLApHVOLJx0vs+Khi4dGX7fzX1PTgxGyi8VhhldFYHqCA4I+BqaXExz5qTptbNPyNLq08+KAUAoBQCgFAKAUAoBQCgFAKAUAoBQCgFAKAx7jP+Nw/qf52qirueqyH7iXveRQAKqO2WfZG495JLEJIHWJmXnbK45Mgscg/m5xWag7nOr5nh4Qk4zTkk7LXckN8dyrr0yZreBnic86leXA5hlhqRj1ub7KmUHfQowOZUeYiqs7SWny2+hS5oijFWGGU4IyDqOuo0qs68ZKSTWzNU4Kfgrn9Yv3avpbHms/+8h3PxObhpJybTv4vHtD+xMR/NWNPpNFmbLlYOlPu+sf0PTY7+j7wTx9FmDY8CWVZc/MOKlaTMa653K4S/t9WvQ+rp/Q9vq3SO6UA+GX9X59oqn61OjMQX2jLGuMH4a+D+g28/8Aw/bMVx0huRyyeGfVVvkeyb50fszuMMvteXypfmht4rzXyLxs7ZCw3FzKuAJ+zYj+8oYMfIjlPnmrErNs49XEOpShB/lv8nb9SUrI1hQCgFAKAUAoBQCgFAKAUAoBQCgFAKAUAoBQGPcZvxuH9T/O1UVdz1WQ/cS97yKBVR3DSuFW1mihuHnm5bSLlChzoHOSQvf0x6o6lulW03bfY89nNBVKkI043m77dXb69h3cQN4PSLBZbOY9kXCTBdHAYHCt3qM6Ed+e8VM5XjdFOWYTmsU4V462vHq06uD8jJ6pPTmr8FPwVz+sX7tX0tjzGf8A3kO5+JH7sydnt+dfz2nUfH6T+WsY9Mvxa5eVwfVyfQ9OIj+j7VtLnoMIWPuRyH/9GpU0kmRla57BVKXf9Vp9Ud/GWyPZQXC6NE/Lkd3Nqp+DKPnWVVcSjIqi5c6UtmvD9GdW+sAv9krcIMsqrOB8MSL8AW+Kik/ajcrwEnhMc6T2bcfR+BMcPts+lWUbE5kT6KTxyuMH4ryn41lB3RqZnhuYxEktnqvj6PQslZmgKAUAoBQCgFAKAUAoBQCgFAKAUAoBQCgFAKAybjVBia2f85HX9llP81UVd0emyCXsTj2rz9DOKqPQH0ZG5QuTygkhc6ZOATjxwBr7qGPJV78QkrAMASAwwwB0IznB8dcGgcU7N8D5oZGr8FPwVz+sX7tX0tjzGf8A3kO5+JDzP2e8WemZlH7cIX97Vh/5DbiuXlX+vgyX412mYreTwdoz9Zc/y1lVWhq5BUtOcexP5f8AZO3qenbHz1d4FcfpqA2P2hisn7UDSpv7Lj+xSt8H+hFcH9oCW0lt217NjgH8yTJx+1z/ADFRSeljazyi4V41VxX1X6WO/hvsVrU3sZzgT8q571CKyn9lhU01a5RmuJVfmpf46993f6oudWHJFAKAUAoBQCgFAKAUAoBQCgFAKAUAoBQCgFAUni3s0y2XaAawuH+qfVb94Pwquqro6+S1uRiOS/zK3x3Rita568UAoBQGr8FPwVz+sX7tX0tjzGf/AHkO5+JAb8N2e2lfoA9u/wAin+lYT0mb2Xrl5e49kl4l64qWvPs6Q98bI4+DBT9hNWVF7JxsnnycXFdd19Dn4R3nPYch6xSOnwPrj7x+VKT0M87p8nE8rrSfl5FU3Rf0HbMludEdniHkfXiPnjlH1qwjpOx08avtOXxq8Uk/J/vsNgAq88qftAKAUAoBQCgFAKAUAoBQCgFAKAUAoBQCgFAKA8rq3WRGjcZR1KsPEEYI+VGZQm4SUo7o/nPb2yXtbiSB+qHQ/nKdVb4j7c1qNWdj3uGrxr0lUjx+j4o4KgvFAKA1fgp+Cuf1i/dq+lseYz/7yHc/ErvF9eW/BHfCh+TP/oKwq9I38j1w1v8AJ+Rqu3IfSLGZRqZIG5fMoSPtxVz1ieaw8uaxEW+El4mecFb7EtxF+ciyAfokqfvLVVJndz+l7EJ9Ta+f/RMbybqtNte2lUERlRJIw7jCw7/E5jHwPhWUo3mauFxyp4GcHvey/wBvTU0GrThigFAKAUAoBQCgFAKAUAoBQCgFAKAUAoBQCgFAKAp3EfdT0yISRD/qIh6v99epTz7x78+NV1IX1OrleP8As8+TPov6Pr9f0MRYEEgggjQg9Qe8HwNa57BO+x+UJFAavwU/BXP6xfu1fS2PMZ/95DufiRHGiP8A6qE+MOPk7f61jV3NvIX/AEZL/LyNK3Um57K2bxhjz+yAatjsjz2MjycRNf5PxMj3Ib0ba6x64EktufIcwH2qtUQ0lY9RmH9bAufZGXh6m5VsnjhQCgFAKAUAoBQCgFAKAUAoBQCgFAKAUAoBQCgFAKAUBQt/twxc5ntgFuOrL0WT/JX9/Q9/jVU6d9UdrLc05n+nV6PB9X6GQXEDIzI6lHU4ZWGCD7xVB6qMozipRd0zzoZGr8FPwVz+sX7tX0tjzGf/AHkO5+JxcbE+ktT4rKPkY/8AWoq8C7IH7NRdq8y3cNJubZtv/dDL+y7Cs6fROXm0eTi5/B/NI7tmbtQQ3E1yBzTStnJ/JBAyF8MnUnvqVBJ3KauMqVKUaT6Mfr3k1WRqCgFAKAUAoBQCgFAKAUAoBQCgFAKAUAoBQCgFAKAUAoBQELvHuvbXi4mT1x7Mi6OPj3j3HIrGUVI28Lja2GfsPTq4fvuMx23wxu4iTAVuE7gMLJ8QTg/A/CqXSa2PRYfOqFTSp7L+a9fp8Sz8IbGWGO5WWN42510dSp9n39RWdLic7O6sKk4ODTVnsTe+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fQHjbbSgkYpHLG7gZKq6swHTJAOQKA6qAUBkVhB/x3aN0LlmNhaNyRwKxVXbmZQzYOTnlY+OCoGNciS2XvC/ZMicvoiJ4NGWVh78g6/HNCLmY712V7Z32z7a4uHuLZLiOS2eQgnHaxhgx6l00GucBtMA4Ak3u4mCIzscKoLE+4DJoQVvhtt2a92fDcT8vaOXB5AQvquyjQk9wFAWigFAKAUAoBQCgFAKAUBA717oWm0BGLpC4jLFMOy45sZ9kjPQUBgFrutbHbQsSpMHpDx93NyqGYDIHXTGaEmuycG9jkECB1PiJZMj5kj5ihFzOtq3l3sDaHZRTyS24CyCNySrxksCpXorgqw5lx0B6HFCT+gbeYOiuuqsAw8iMihB6UAoBQCgFAKAUBFbf3ctb1VW6hWZVJKhidCRgkYIoDIuBUQTaN2o6LGyjyEqgUJZuVCBQH862u2rnYW0rlTGHR2OUYlQ8fOzRujYOCAeuCPaB1Ggk0fZPGHZ0uBL2tu3T6ROZf2o+bT3nFCLEpvBs222vDC1vcRsYZkmWRMPgqdVIB0yO494HhQFX4w7y3qwzW8dq8VsxEclyxBDqwGUQDoG9kk92RjXNCTn4b7x3dvs+GOPZs9wgMhEqOgVsyMdAddDkfCgNOfa6R2oubgejqI1kkVzqhIBKHHVgTjTqelCCnbP37vr3mfZ+zu0t1JUSzzLFzEdeVcHp45PgcEEUB27v8QFkufQ7yBrK8/JRmDRv4cjgDJI6aYPQEmgPnfTfi5sC7f8AD3kgUqBP2yKh5gMaBWZfWPLqOtAccHFFWtoHS1kmu5g7C2gJcqquyBnfl9VTjry9/TvoDgteLpjnEV/YyWYOPWLE8oP5TKyKeT+8M9+mlAWjfHe9rEB/RJp4eUM0sRXkXJIw2Tkdxz01oCP3S4hm/kCw2U4jDcrylo+RDjOuuT3dPGgOrfLfdtnsS9lPJCOX6ZCnJltOU5OQc6fEUBIbnbyNfRGU20tumhQy4+kBz6y4/J6a9+aAsFAfz3bOF3nyxAAu5MknAHqP30J4G6z7btUUs9xCqjUlpEA+00IMR3xhk25tPFkrNAiLD25UiIYZmeTJ6j1sAdW5dNDmhJqu8G17ixjRbexku40jGWWRF5QoxgggsTgZ0BoQQW7/ABUjntpriWAxlJEiiijftXldwSqJ6q+scfIE91Ac+x+KjtfLZ3dp6OzOIgVlEhV2xyK4CgakgZB0J6dcATu9e/0VrMtrDE93ePgCGMgYyMjnY55dNehwNTga0BH7Q302laJ215swC3HttBOsjID3lcDI9+QPfQFx2HtiC7hWeBw8bdD0II6qQdVYHqDQFb3k3/SG4FnawveXh/7aMFRdM4dznBxr0OB1xpQHDf777QswJL/Z3JbkgNJBOshTJwOZSB88j7aAuuyNpxXMKTQOHicZVh8iCDqCDkEHUGgMc4I/1ne/oP8AxhQllx3k4jvYkekbPnRGZlR+0hIfHeAGJGRrqBQgmt1t5Jrs5exntoyvMrzFBk5GF5c8wJBJyRjSgPOzNhtq0WV4e0iJYASqBIhUlTgqSUOnUHoRQFS2vwStmyba4khPcsgEqD7rfNjQm5QNr7A2jsOeOcMurYSSMnkfGpjkBAIyM+qc95ByMgDSOLN+txsRJ19mVreQeTYOPtoETfCH+qbXyk/iyUIKh/SE2mypa24JCuZJn9/JyqoPiMsx8wKEo0fc2yENhaRj8mGPPvJUFj5liT8aEGY/0grflkspl9WTEi8w6jlMbofMEsR50JRYOId+bjd7tj1lS2c+bPET9tAOBWzkTZ5mAHaTSPzN34Riir5DBP1jQMjf6QsS+j2jYHN2zLnvwY2JHkSq/IUCL1uxCs+y7ZJRzrJaxq4PeGiAbPmCaEGV8Mrp9m7Xm2fKTySExgnvdctC/h66EjzKjuoSXHiSfTLmz2UvSVvSLnHdDGeh105myAfECgNBRQAABgDQAdKEH7QH86yWMc+8bwzKHie6kDqehHK5xp7wKE8DWpeF+yGGPQ0X3q0in5hs0IM93ytbvYUsL2VzKbWTIWKU86Ky4JQg6FSDoRhtDr30JNR2Bt5b7Z4uVHLzxvzLnPKy8yuue8BgcHvGDQgyXgBs/tbh5G1S3RWVe4SSgoH8wiOPrGhJp97uNYC6baDRsZlPbY5jyc6jR+XpzDAPhkZxmhBm/Awm42hc3UvrS9mXJ/vSuCxHyIHgNKEs2zaFsssUkbDKujIR4ggg0IMM4Lbbe39PjJyq27XIHdzReqT5sCv7IoSzu4ARGS5vZ5DzShIwWPUmV5Gc/EoKBmt7y2SzWlxE3R4nX5qcHzB1oQZX/R52mxF1ASeQCOZR4Fsq3lnCUJZXOH28cdjeXsrqzsyukUaAlpHMwwo008/Dx6UBZ+Ge0Itp38txetz3ketvCfwUcemWjB6uG6k6+yfIDYqEGEcGt8I7WWSzuHCRytzRuxwok0UqT+SGAXB6ZGO+hLN3oQZlx12jH6JHaj17iaVCiLq+ATrj3nCDx5vcaEo8uJWzWt934YTqYRbI3mvKp+2gRM8J72NNjQuzqqRiXtCTouJHJz4aYNCDO9+YLm92Va7RkDMVknByACsMkmImIA6DkQZ8Hz76Emu7g7UW52fayKQT2SI+O50AVwfJgfsoQZtx2nM91ZWcI55sMeUdeaUoqA+HssfcNelCUWbibYiDYLQg5Ea28efHlkjGfjihB08FP6ph/Tm/ivQlkH/SE/FbX9ef4UlCEXrcY/8A86y/w0P8NaAzfjtsVke32hF6rArG7DqGU88L/Ahhn9GhKLDwtSS6e52rOvK9wRFEvcsUeAcZ7i4P7OaEGh0AoD+e7KRf/k+cjHpkgznTVXUfbp50J4H9CUIMQ47bwwTNBbROJGjZnkKHIUkcqpkdWOW06jTxoSi98PtjyWmyFjmHLIUlkZT1XnLMFPgQpGffmhBS/wCjj7N744t/PpN/+0JZss0YZSp6MCD5EYoQYdwhQ2G1p7Kf1XKGNSdOYowZSP0k5mHuoSzZtubRS3t5pnOFjRmPwGg8ycAe80IMd4IbuNMl5PIMJLEbVT+cW1lI8QMIM+OR3GhLPrgg5tb+8s5/UmZVGD3tCXyB45Vyw8VBNAzVd8dqLbWVzMxA5Y25c97EEIvmWIHxoQZ3/R+2IyRT3TAhZOWKPPeE5uZh7uY481NCWRHBWBG2pdMyqxVJGQkAkEygEjw0OM+/30DPbinu1Js+6Tadl6ilwz46JKfysfmSagjxJ/O0A0/cremLaFssqEBxpLHnVG7x5HqD3ihBxWPDzZ8dq1q0Xaxu5kZpMc/MdMhlAK4GgxjTzNARycMhGOWDaO0YIugjSf1QPBcj1aAkt3OH9laS9uA89x/bXDmSTOMZGdAcaZxnGmaAnttbKiuoJIJl5o5Bhh0PUEEHuIIBB8QKAoVpwXsFbLS3EiZyY2dApx0zyIGOPOgNEW0jEYiCL2QXkCYHJy4xy46cuNMUBTf+WdvG7NaXN3ZB9WS3lwh+qwOP8u7FASe7O49pZO0yB5bhvanncvKc9dT0z34GT30B4bxcPrO9lMs5mLHGiysEGBgYXoDQDd3h7Z2Uomg7YMM6NKxQ5GDlehOKA5dqcL7C4leWXt2d2Zz9M2AWOSFH5I9w91ActhFsjY1ysXbyJLKoUI7yOoBbQkYKx5YdTjvoD14t3fPbx2EYD3N7IkcakZ5VVgzykeC46/HuoC4bJ2elvBFBGMJGiovkBjJ9560B10BBb07p29+IxP2mIyxXs3Ke1jOcdegoCt/8nNlYxyzY/WtQm59twh2YRhhOw8DO+KC5M7A3C2dZsHgt1Dr7LuWdh+iXJ5fhihB7b07pW9/yduZcIGAEcjIDzYzzAe107/fQEDFwj2apyvpCnxWdwfsoC9RRhVCjoABr100oCB3p3NtL/lMyESp7EsbFJFwcjDDrg6gHODqKAh34Zwycoury+u41wRHNPlNOhPKASffnNAXOztI4kWOJFSNByqqgBQB3ACgIHefcm0vWWSRWjnXHLNCxSUY6ajrjuyDjuxQEU3DOCRlN3dXl4qHKxzzZTPjhQMn30BObe3UtrqKOFw8cUfsrC5jAGOXHq/k47qArsfCHZqnK9up8VmYH5igJTeDh/Z3jq85mJVFQASsFwucHHTm1OtARkXCLZqnmXt1bplZnB8sjWgL9QCgPNplGhYA+YoTyX1H56Qn5y/MUuTyX1HoDnpQxPgzqOrL8xQnkvqCzKdAwJ8xQcl9R6UIFAKA+WcDAJAJ6ZPXy8aEpNme7/cMzfXK3UU4hlAVWDpzqeQ5VhqMHuIOQcD35EE1uxud6PM91cztd3rryGZ1ChV/MjQaIPL7MnIFqoBQCgFAKAUAoBQCgPlnAwCQCenvoTZn1QgUAoBQCgFAKAUAoBQFL333Qs3hurkxfTiN5OcO/tImnq83LjQDGKqqQjZysdbL8wxEalOipezdK1ls312uUnhfu1bXb3HpEfOIxHyjmZRli+T6pBPsiq6cFJu52M3xtbDxhzTte/U9rdfebJZ2qRRpHGOVEUKoyTgAYAydTp41sJWPKVJyqSc5bvcpW/W5Vm0F1crGVnCvMXDOckDmOVJK4PuFVzpxs2dfLsyxCqwpN3jdK1l3b7n7uBubaJBbXRQtcFRKHLMMFhnAUHlwAcailOEbJkZlmNeVSdG/s3tay4du5eqtOMKAUBn+/W5NzeXUc0UqqoVV9YsChDE8y4Gp1z1GoqmdNydzuZdmVHD0XCcW3f59j/bL+owB31ccNn7QCgFAKAUAoBQCgFAKAz/fncm5vLuOaKVVUKq+sWDRkEnmTA1Pf1GoqmdNydzuZdmVHD0HCcW3r1a9j/bL+KuOGVzcvbT3XpZZgyx3Dxx4AHqADHTr51hCTdzoY/DRoc2lu4pvvLJWZzxQCgFAKAUAoBQERvf8AiN3/AIeb+G1YVOg+42sD+Jp+9HxRQ+CXtXnlD++aq6O7+Hmdr+INqf8At5Gp1eebIffH8Qu/1En3DUS2Zt4H8TT95eJB7P2ldw7Pszb2vpC+joXPaqnLhF0wdWzr08Kri2oqy4G5Vo0KmKqc7U5PtO2jd9focOxOJYlSVpIcMCiwxREvJIzByQBgaDlGvv8AHAJVLl2IyVwlFRlprdvRJK3qee0N/b+3w8+zjHESBkuc+RblwD7iBR1JLdE0sqw1X2ada77v1LpszbC3NsLiAFwykqhIU8wyOQ9ynIxnp39KzUrq6OTWw8qNbmqmlnv2dZS9q8QLy3lSKayWJn5SMzB9C3LnKDB1zpmsHUa0sdajlNCrBzp1bpX4W7eJNb4b13Fkeb0MywaDte1AHMe4gKSPM6a1lKbjwNTA4GliVbnLS6rcPmj63O3pnvfWNp2UGGxL2obLAgcvLyg+OvupGbfAjHYGlhtFUvLqtbTrvdnHvVvrcWUhD2RaItyxydsAH0z0CEqeuh8KiU2uBbg8tpYmN1V14q231R2vveYbQ3F5A1sxblji5gzvoCCNBy9+QcYx5VPLsrsqWX85X5qhPlLi7WS/fZuc1ttna0sYmjs4FQjmWOSVu1I6juCgn34qOVN6pGcsPgacublUk31paevyOvdnfFLtZFEZjuogS0DEZJGmjeHNocgYJ17szGd9OJXi8vlh3Ft3g/zfvs17SB2xv9e2zok9isRf2czB8jIB9gY0z41g6klujdoZVh60XKnVvbf2beJ2bz78Sw9o1tAskULiOSaRsIXzgxoBq5Hee7B+Mup1FOEyyFTkqrKzkrpLe3W+o6LPf6JrH0po2Dh+x7JTktIQCFU41BBBzjTXripVT2bmFTKpxxPMp6WvfqXWz0O09rhe0NnAVxnslmPa+WccpPlS8+ox5nAt8lVJd/J09T53b3ye8a6EduQYUBRHYK7OQ+UbOiesuP3+FIz5TZOKy6OHVNzn0nq1slpquvRkVtHf68gnjhnsliZyuMyh9GblyOUYPf31DqNO1jZp5VQq05VKdW6V+FtlfiSe/wDte+hjkFvB9H2fM9xzr6nXmAQ65Awc69emlTOTWxr5bh8NUmnVnrfSNt/iVPhttK8ht5Bb2RuUMpy3bImG5E9XDAk6YOffWFNtJ2R1M1o0KlWLq1eS7bWb4vUuG1d5r2C3SZrAnR2mXtl+iCtgE4U8wK+tkDTvrNzklexyaOCw9Wq6aq9Vnyd7/HTq7Tj3Y34uL18R2X0YZVkft19QHvwVBbTJwKRm3si7F5ZSw0byq620XJ3+rJHe7ea4s8utmZoAoLS9qFAJJGCvKT4a9NamUmuBr4HBUsT7LqcmXVa/1ujo3Q27PdoZJLY28ZCmNi/Nzg5yQOUEAYGpGudKmMm+BhjsLTw8uRGfKfHS1vq/0LBWRoigFAKAiN7/AMRu/wDDzfw2rCp0H3G1gfxNP3o+KKHwS9q88of3zVXR3fw8ztfxBtT/ANvI1OrzzZD74/iF3+ok+4axlszbwP4mn7y8Tw3X/q23/wAOn8MVEOgu4yxn4ufvPxM/4K2atPNIRlo40Vfdzlske/C4+JqqjudzP6jVOMFs27/D/s0HftAdn3QIz9Ex+I1B+BANWz6LOHlzaxVO3WiC4OH/AKJ/dM33UqKWxuZ7+IXurzK/xb/H7X9BP4prCrub2S/hane/A07bOzluIJYX9mRSufA9x8wcH4Vc1dWPO0Kzo1I1I8GZxwn2i0M89jLo2WZR4OmjgeYAI/RJqqm7Ox385oxq0o4mH7T29CwbVX0vasMPWKzXt5PDtGx2an3jRvnWT9qduo0aP/HwUqnGo7LuW/oVDild8+0oo3yY41jBUDPtNl8DvJHKMe4VXU6R1cnp8nCSlHd317loXn/51b/2N3/9d6s51dvyON/LKv8AdD/2RRLC4kbbS3EUMyRSSgetGy6OoRi2mAM5PyqtP27nZqRgsvdKcotpda4O6t4HZxrciW1I6hJCPgyVNZ2sVZArwqLtXmX223bhNlHaSrzoFXm1IJb2mfI1DFsnPvq3krk2ZxZYyosQ60HZ307urusVvfXdbsrKIWMZBgmE/KMsxOCC2uSzA8ungPdWE42jodDAY7nMRJ4h9KNupd3Z6kds7i30E9vqNCYmH3W6eWahVesvq5Bxpz+a816Fj3Nu7Kee5ubZz2koTtYmHKVK5HNjvznUgkZrKFm20aGOp4ilThSqrSN7PrvwKtxT/rGz8k/jVhU6SOlk/wCEq/HwL3vx/V93+qf91Wz6LOLl/wCKp+8iu8GPxKb/ABDfwoaro7Pv8kb+ffiI+6vFl8kQEEEZBGCD3g9auOKm07oyLddzs3az2zEiKQ9mM+DetC3vOvL9Y1rx9mVj1GMX23Aqquktf/r1LZv4xuJbbZ6n8M3aTY7okOT5ZI0961ZPW0TmZcuZhPFP8qtH3n6FxRAAABgAYAHcKsOU3d3Z9UIFAKAUBzbTtBNDLEekiMh+spH+dQ1dWLKVR06kZrg0/kY9w82sLC8lhuvow47Ni3RXUnlJ8FOTr01B6a1RB8l6nqs0oPF4eNSjrbVdqfn2G0RSBgCpDA9CDkVsHkmmnZlR4gbbTsWs4iJLq4+iWNTkgNoWbHsjGev7garqPSyOpluGlzirz0hDVvu4IsENssFqsWfVjiCZPgqY/wAqztZWNCU3VrOfW7/NmccEWHNdDOvLF++SqKO7PQfxAtId8vIvW/TgbPuskD6Jh8xpVs+izi5em8VT70V/g2w9DkGRntm0+olY0tjez1f8he6vFlf4tOPT7bUaImden0rdfCsau5vZKn9lqd78DXAc9KvPLmT8S7RrS+gvohjmIJ8OdOoPuZNPgaoqKzuemympHEYaWHnw8H6Mt/D20bsHupB9LduZj7lP4NfILqPOrKa0v1nLzOa5xUY7QVvjxfzKjxWsXhvIL1RlPUB9zxtzAE93MMY/RNV1FZ3Opk1SNShPDvfX5NW+nmabsraUVxEssTBkYZ07vcfAjvFXJ3PPVqM6M3Cas0RM28oa8jtbcCY6tcMD6sSgaajq5ONP3dRjy/asjZjg2qDrVXyf7V1v07SicbWHaW+v/bk/etU19vgdr+H17E+9eZrasD0OfKtk8w1YpvELbz2b2ciluTtW7VR+UuBke8gZI99VzdrHVyzCxxEakXvbR9TJyXZlleIsjRQzKwyH5VJx+l1FZWUjTVbEYaTgpOLXC/kUrYux4rfbnZ2ueyWFmkXJITm05MnXr2ZwfGq1FKeh16+InWy3lVt3LTttx8UcPFSRf+I2mo0VCden0udfCoqbl2Tp/ZKnx8C/b667Pu8a/Qv92rZ9FnEwGmKp3/uRV+Dd0gtJ1LKGExcgkDCmOMA+WVb5VXR2Z0s9hJ14tL8tvq/UsO5+0nuDdS8xaEzlIPDlRVBK+4tmsoNu7NDHUY0VTha0uTeXe+v4FZ4x7GzHHdpo0ZEbkdeUn1D8G0+tWNWPE6GRYi0pUZbPVd/H5rwJDhysly020JwOeQLDHjoEQAMR4BnB+INTT19plOacmio4WnstX3vb5IvNWnGFAKAUAoBQENt3de0u8GeIFxoHUlXx4ZXUj3HIrGUU9zbw+Or4fSnLTq3RXl4V2QOklyB+aJEx9zP21jzSN555iHvGPyfqT+wd1LSzOYIgHOhdiWf5noPcMVlGCWxpYnHV8RpUlp1bI9dvbuW15yekRl+Tm5fXdcc2M+yRnoOtJRUtzHDYyth7807X30T27yKXh1s0EHsDkaj6Wb/fWPNRNh5vi2rcr6L0O/be6VnduJJ4y7hQoPPIugJPRWA6k1lKCluU4fH18PHk05WXcvNHLa7g7PjcOkJDDOD2kp6gg9W8CaxVOKLZ5ripx5Mpady9DxHDjZn9gf8Ayzf76c1Ey/nGM/v+i9CZ2FsG3tFZLdORWPMRzM2uMflE91ZRio7GpiMVVxDUqju12LyG8Ww4ryEwzc3KSGBUgMCD1BIIGmR06E0lG6sxhcVPDVOchuSEUYVQqjCgAADoANAKyKG23dnneWkcqNHIgdGGCrDINQ1cyp1JU5KUXZoqD8MLHmJUzop6osnqn3HILfbWHNROos7xNrPkvtt+19Cy7H2Hb2sZjgjCKfaxklveWOprJRS2OfXxNWvLl1HdkIOHGzP7A/8Alm/31jzUTc/nGM/v+i9CT2FuvaWjM1vGULABvXdsgaj2mOKyjBR2NfEY2viElVd7diXgem2tgQXTQmYFhExdV05SSPyhj1h7qOKe5jh8VUoKSp6cpWvx+BDy8P7bmJhkubYMcskEpVCfIg48hpWPNo2o5tWtacYztxkrvyJTZO7FrbxSRRx6SgiRiSXfIIOW6956Yxk1koJKxr1sbWrTU5PbbqXwIz/lxsz+wP8A5Zv99Y81E2P5xjP7/ovQl9j7vW1tG8UMfLG5JdSzMDkcp9onTGmKyjFLY1a+LrV5qc3qttl4FcbhZs8vzfTcv5nOOXyzy8+PrVjzUTf/AJ5iuTbS/XbX0+hK3+8Nhs/srdiIhgcqqpIVc4y2OgJzr1OpqXKMdDWp4TE4vlVUr9bvuzl4iXxMC2kQDz3ZESKdcLkcznwAHf3de6oqPS3WWZXS/qutPSMNX5IsWyrBIIY4U9mNQo9+B1PvJ1+NZpWVjQrVZVajqS3bOupKxQCgFAKAUAoBQCgFAKAUAoBQCgFAKAUAoBQCgFAKAUAoBQCgFAZhxk2XGOyuRntD9GdRykDJGmOupqmquJ6LIq8vapcNye3A2aroL2VnluZF5S8hB5V/NQAAKKygvzM0syrOMvs8ElBPZce19ZcasOUKAUAoD//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n-US" altLang="en-US"/>
          </a:p>
        </p:txBody>
      </p:sp>
      <p:sp>
        <p:nvSpPr>
          <p:cNvPr id="18452" name="Text Box 21"/>
          <p:cNvSpPr txBox="1">
            <a:spLocks noChangeArrowheads="1"/>
          </p:cNvSpPr>
          <p:nvPr/>
        </p:nvSpPr>
        <p:spPr bwMode="auto">
          <a:xfrm>
            <a:off x="685800" y="228600"/>
            <a:ext cx="76200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From R to a GUI</a:t>
            </a:r>
          </a:p>
        </p:txBody>
      </p:sp>
      <p:sp>
        <p:nvSpPr>
          <p:cNvPr id="4" name="AutoShape 2" descr="https://mail.sci.ccny.cuny.edu/Session/59759-eHe3Jg9MZLEPeLqPw39d/MessagePart/INBOX/96128-02-B/IMG_370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GBIF1.PNG"/>
          <p:cNvPicPr>
            <a:picLocks noChangeAspect="1"/>
          </p:cNvPicPr>
          <p:nvPr/>
        </p:nvPicPr>
        <p:blipFill>
          <a:blip r:embed="rId2"/>
          <a:srcRect t="35208" r="53333" b="36688"/>
          <a:stretch>
            <a:fillRect/>
          </a:stretch>
        </p:blipFill>
        <p:spPr>
          <a:xfrm>
            <a:off x="533400" y="2286000"/>
            <a:ext cx="4267200" cy="1447800"/>
          </a:xfrm>
          <a:prstGeom prst="rect">
            <a:avLst/>
          </a:prstGeom>
          <a:ln>
            <a:solidFill>
              <a:schemeClr val="tx1"/>
            </a:solidFill>
          </a:ln>
        </p:spPr>
      </p:pic>
      <p:pic>
        <p:nvPicPr>
          <p:cNvPr id="21" name="Picture 20" descr="GBIF3.PNG"/>
          <p:cNvPicPr>
            <a:picLocks noChangeAspect="1"/>
          </p:cNvPicPr>
          <p:nvPr/>
        </p:nvPicPr>
        <p:blipFill>
          <a:blip r:embed="rId3"/>
          <a:srcRect t="6667"/>
          <a:stretch>
            <a:fillRect/>
          </a:stretch>
        </p:blipFill>
        <p:spPr>
          <a:xfrm>
            <a:off x="5383369" y="1219200"/>
            <a:ext cx="3179855" cy="5267960"/>
          </a:xfrm>
          <a:prstGeom prst="rect">
            <a:avLst/>
          </a:prstGeom>
          <a:ln>
            <a:solidFill>
              <a:schemeClr val="tx1"/>
            </a:solidFill>
          </a:ln>
        </p:spPr>
      </p:pic>
      <p:sp>
        <p:nvSpPr>
          <p:cNvPr id="8" name="Content Placeholder 2"/>
          <p:cNvSpPr txBox="1">
            <a:spLocks/>
          </p:cNvSpPr>
          <p:nvPr/>
        </p:nvSpPr>
        <p:spPr>
          <a:xfrm>
            <a:off x="1066800" y="4071620"/>
            <a:ext cx="3352800" cy="8813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defTabSz="685800">
              <a:spcBef>
                <a:spcPts val="0"/>
              </a:spcBef>
              <a:spcAft>
                <a:spcPts val="0"/>
              </a:spcAft>
              <a:buFontTx/>
              <a:buNone/>
              <a:defRPr/>
            </a:pPr>
            <a:r>
              <a:rPr lang="en-US" sz="2400" i="1" kern="0" dirty="0">
                <a:solidFill>
                  <a:srgbClr val="006600"/>
                </a:solidFill>
                <a:latin typeface="Arial" panose="020B0604020202020204" pitchFamily="34" charset="0"/>
                <a:cs typeface="Arial" panose="020B0604020202020204" pitchFamily="34" charset="0"/>
              </a:rPr>
              <a:t>Innovative use of GBIF occurrence data</a:t>
            </a:r>
          </a:p>
        </p:txBody>
      </p:sp>
    </p:spTree>
    <p:extLst>
      <p:ext uri="{BB962C8B-B14F-4D97-AF65-F5344CB8AC3E}">
        <p14:creationId xmlns:p14="http://schemas.microsoft.com/office/powerpoint/2010/main" val="3388162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3" name="Text Box 3"/>
          <p:cNvSpPr txBox="1">
            <a:spLocks noChangeArrowheads="1"/>
          </p:cNvSpPr>
          <p:nvPr/>
        </p:nvSpPr>
        <p:spPr bwMode="auto">
          <a:xfrm>
            <a:off x="661987" y="2577405"/>
            <a:ext cx="3681413" cy="1384995"/>
          </a:xfrm>
          <a:prstGeom prst="rect">
            <a:avLst/>
          </a:prstGeom>
          <a:noFill/>
          <a:ln w="9525">
            <a:noFill/>
            <a:miter lim="800000"/>
            <a:headEnd/>
            <a:tailEnd/>
          </a:ln>
          <a:effectLst/>
        </p:spPr>
        <p:txBody>
          <a:bodyPr wrap="square">
            <a:spAutoFit/>
          </a:bodyPr>
          <a:lstStyle/>
          <a:p>
            <a:pPr>
              <a:spcBef>
                <a:spcPct val="50000"/>
              </a:spcBef>
            </a:pPr>
            <a:r>
              <a:rPr lang="en-US" dirty="0">
                <a:solidFill>
                  <a:srgbClr val="990099"/>
                </a:solidFill>
                <a:latin typeface="Arial" pitchFamily="34" charset="0"/>
              </a:rPr>
              <a:t>Foreground:</a:t>
            </a:r>
          </a:p>
          <a:p>
            <a:pPr>
              <a:spcBef>
                <a:spcPct val="50000"/>
              </a:spcBef>
            </a:pPr>
            <a:r>
              <a:rPr lang="en-US" dirty="0">
                <a:solidFill>
                  <a:srgbClr val="006600"/>
                </a:solidFill>
                <a:latin typeface="Arial" pitchFamily="34" charset="0"/>
              </a:rPr>
              <a:t>Flexible, interactive, expandable GUI</a:t>
            </a:r>
          </a:p>
        </p:txBody>
      </p:sp>
      <p:sp>
        <p:nvSpPr>
          <p:cNvPr id="4" name="Text Box 4"/>
          <p:cNvSpPr txBox="1">
            <a:spLocks noChangeArrowheads="1"/>
          </p:cNvSpPr>
          <p:nvPr/>
        </p:nvSpPr>
        <p:spPr bwMode="auto">
          <a:xfrm>
            <a:off x="1905000" y="628406"/>
            <a:ext cx="6934200" cy="523220"/>
          </a:xfrm>
          <a:prstGeom prst="rect">
            <a:avLst/>
          </a:prstGeom>
          <a:noFill/>
          <a:ln w="9525">
            <a:noFill/>
            <a:miter lim="800000"/>
            <a:headEnd/>
            <a:tailEnd/>
          </a:ln>
          <a:effectLst/>
        </p:spPr>
        <p:txBody>
          <a:bodyPr wrap="square">
            <a:spAutoFit/>
          </a:bodyPr>
          <a:lstStyle/>
          <a:p>
            <a:pPr algn="ctr">
              <a:spcBef>
                <a:spcPct val="50000"/>
              </a:spcBef>
            </a:pPr>
            <a:r>
              <a:rPr lang="en-US" sz="2800" dirty="0">
                <a:solidFill>
                  <a:srgbClr val="006600"/>
                </a:solidFill>
                <a:latin typeface="Arial" pitchFamily="34" charset="0"/>
              </a:rPr>
              <a:t>Combine code-based methods with GUI</a:t>
            </a:r>
            <a:endParaRPr lang="en-US" sz="2800" dirty="0">
              <a:solidFill>
                <a:srgbClr val="006600"/>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srcRect/>
          <a:stretch>
            <a:fillRect/>
          </a:stretch>
        </p:blipFill>
        <p:spPr bwMode="auto">
          <a:xfrm>
            <a:off x="4841410" y="2088462"/>
            <a:ext cx="2778590" cy="2331138"/>
          </a:xfrm>
          <a:prstGeom prst="rect">
            <a:avLst/>
          </a:prstGeom>
          <a:noFill/>
          <a:ln w="9525">
            <a:noFill/>
            <a:miter lim="800000"/>
            <a:headEnd/>
            <a:tailEnd/>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3713" r="21749"/>
          <a:stretch/>
        </p:blipFill>
        <p:spPr>
          <a:xfrm>
            <a:off x="4288882" y="5105400"/>
            <a:ext cx="4016918" cy="1181819"/>
          </a:xfrm>
          <a:prstGeom prst="rect">
            <a:avLst/>
          </a:prstGeom>
          <a:ln>
            <a:solidFill>
              <a:schemeClr val="tx1"/>
            </a:solidFill>
          </a:ln>
        </p:spPr>
      </p:pic>
      <p:sp>
        <p:nvSpPr>
          <p:cNvPr id="7" name="Text Box 3"/>
          <p:cNvSpPr txBox="1">
            <a:spLocks noChangeArrowheads="1"/>
          </p:cNvSpPr>
          <p:nvPr/>
        </p:nvSpPr>
        <p:spPr bwMode="auto">
          <a:xfrm>
            <a:off x="683670" y="4845738"/>
            <a:ext cx="3812130" cy="1384995"/>
          </a:xfrm>
          <a:prstGeom prst="rect">
            <a:avLst/>
          </a:prstGeom>
          <a:noFill/>
          <a:ln w="9525">
            <a:noFill/>
            <a:miter lim="800000"/>
            <a:headEnd/>
            <a:tailEnd/>
          </a:ln>
          <a:effectLst/>
        </p:spPr>
        <p:txBody>
          <a:bodyPr wrap="square">
            <a:spAutoFit/>
          </a:bodyPr>
          <a:lstStyle/>
          <a:p>
            <a:pPr>
              <a:spcBef>
                <a:spcPct val="50000"/>
              </a:spcBef>
            </a:pPr>
            <a:r>
              <a:rPr lang="en-US" dirty="0">
                <a:solidFill>
                  <a:srgbClr val="990099"/>
                </a:solidFill>
                <a:latin typeface="Arial" pitchFamily="34" charset="0"/>
              </a:rPr>
              <a:t>Background:</a:t>
            </a:r>
          </a:p>
          <a:p>
            <a:pPr>
              <a:spcBef>
                <a:spcPct val="50000"/>
              </a:spcBef>
            </a:pPr>
            <a:r>
              <a:rPr lang="en-US" dirty="0">
                <a:solidFill>
                  <a:srgbClr val="006600"/>
                </a:solidFill>
                <a:latin typeface="Arial" pitchFamily="34" charset="0"/>
              </a:rPr>
              <a:t>R code from new packages: reproducible</a:t>
            </a:r>
          </a:p>
        </p:txBody>
      </p:sp>
      <p:pic>
        <p:nvPicPr>
          <p:cNvPr id="2050" name="Picture 2" descr="C:\Users\Robert Anderson\AppData\Local\Microsoft\Windows\INetCache\IE\Y7EIZ0VD\ideasBulb[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28625"/>
            <a:ext cx="1251603" cy="1247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65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sci.ccny.cuny.edu/Session/59778-hFFp1V6whoLKlIrb5ZKf/MessagePart/INBOX/96086-02-B/uah.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washington universit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Image result for washington universit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Rectangle 6"/>
          <p:cNvSpPr>
            <a:spLocks noChangeArrowheads="1"/>
          </p:cNvSpPr>
          <p:nvPr/>
        </p:nvSpPr>
        <p:spPr bwMode="auto">
          <a:xfrm>
            <a:off x="457200" y="4876800"/>
            <a:ext cx="8153400" cy="1752600"/>
          </a:xfrm>
          <a:prstGeom prst="rect">
            <a:avLst/>
          </a:prstGeom>
          <a:solidFill>
            <a:schemeClr val="bg1"/>
          </a:solidFill>
          <a:ln w="19050">
            <a:solidFill>
              <a:schemeClr val="tx1"/>
            </a:solidFill>
            <a:miter lim="800000"/>
            <a:headEnd/>
            <a:tailEnd/>
          </a:ln>
        </p:spPr>
        <p:txBody>
          <a:bodyPr wrap="none" anchor="ctr"/>
          <a:lstStyle/>
          <a:p>
            <a:pPr eaLnBrk="0" hangingPunct="0"/>
            <a:endParaRPr lang="en-US" altLang="en-US" u="sng"/>
          </a:p>
        </p:txBody>
      </p:sp>
      <p:pic>
        <p:nvPicPr>
          <p:cNvPr id="3082" name="Picture 21" descr="The City College of New Yor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874" y="5078244"/>
            <a:ext cx="1436926" cy="636756"/>
          </a:xfrm>
          <a:prstGeom prst="rect">
            <a:avLst/>
          </a:prstGeom>
          <a:noFill/>
          <a:ln w="9525">
            <a:noFill/>
            <a:miter lim="800000"/>
            <a:headEnd/>
            <a:tailEnd/>
          </a:ln>
        </p:spPr>
      </p:pic>
      <p:pic>
        <p:nvPicPr>
          <p:cNvPr id="137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5967254"/>
            <a:ext cx="1601371" cy="50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73328" y="4962179"/>
            <a:ext cx="1532072" cy="90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8963" y="5076412"/>
            <a:ext cx="1589237" cy="4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UConn_Logo.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7800" y="5122945"/>
            <a:ext cx="1371600" cy="43965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 y="5791200"/>
            <a:ext cx="685800" cy="6858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400" y="5867400"/>
            <a:ext cx="1413749" cy="590760"/>
          </a:xfrm>
          <a:prstGeom prst="rect">
            <a:avLst/>
          </a:prstGeom>
        </p:spPr>
      </p:pic>
      <p:pic>
        <p:nvPicPr>
          <p:cNvPr id="27"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1823" y="5113363"/>
            <a:ext cx="1069577" cy="6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p:cNvPicPr>
            <a:picLocks noChangeAspect="1"/>
          </p:cNvPicPr>
          <p:nvPr/>
        </p:nvPicPr>
        <p:blipFill>
          <a:blip r:embed="rId10">
            <a:extLst>
              <a:ext uri="{28A0092B-C50C-407E-A947-70E740481C1C}">
                <a14:useLocalDpi xmlns:a14="http://schemas.microsoft.com/office/drawing/2010/main" val="0"/>
              </a:ext>
            </a:extLst>
          </a:blip>
          <a:srcRect t="27945" b="31432"/>
          <a:stretch>
            <a:fillRect/>
          </a:stretch>
        </p:blipFill>
        <p:spPr bwMode="auto">
          <a:xfrm>
            <a:off x="5943600" y="5921675"/>
            <a:ext cx="1371024" cy="55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4" descr="Image result for jorge velasquez tibat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6" descr="Image result for jorge velasquez tibat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0" descr="Image result for jorge velasquez tibata"/>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2" descr="Image result for jorge velasquez tibata"/>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https://static.wixstatic.com/media/e41566_c2e33a671ebd453286694e22f387969f~mv2.jpg/v1/fill/w_258,h_258,al_c,q_80,usm_0.66_1.00_0.01/e41566_c2e33a671ebd453286694e22f387969f~mv2.webp"/>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6"/>
          <p:cNvSpPr>
            <a:spLocks noChangeArrowheads="1"/>
          </p:cNvSpPr>
          <p:nvPr/>
        </p:nvSpPr>
        <p:spPr bwMode="auto">
          <a:xfrm>
            <a:off x="2286000" y="3124200"/>
            <a:ext cx="4530198" cy="990600"/>
          </a:xfrm>
          <a:prstGeom prst="rect">
            <a:avLst/>
          </a:prstGeom>
          <a:solidFill>
            <a:schemeClr val="tx1"/>
          </a:solidFill>
          <a:ln w="19050">
            <a:solidFill>
              <a:schemeClr val="tx1"/>
            </a:solidFill>
            <a:miter lim="800000"/>
            <a:headEnd/>
            <a:tailEnd/>
          </a:ln>
        </p:spPr>
        <p:txBody>
          <a:bodyPr wrap="none" anchor="ctr"/>
          <a:lstStyle/>
          <a:p>
            <a:pPr eaLnBrk="0" hangingPunct="0"/>
            <a:endParaRPr lang="en-US" altLang="en-US"/>
          </a:p>
        </p:txBody>
      </p:sp>
      <p:pic>
        <p:nvPicPr>
          <p:cNvPr id="14" name="Picture 4"/>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2324614" y="3213738"/>
            <a:ext cx="687384" cy="824861"/>
          </a:xfrm>
          <a:prstGeom prst="rect">
            <a:avLst/>
          </a:prstGeom>
          <a:noFill/>
          <a:ln w="9525">
            <a:solidFill>
              <a:schemeClr val="tx1"/>
            </a:solidFill>
            <a:miter lim="800000"/>
            <a:headEnd/>
            <a:tailEnd/>
          </a:ln>
        </p:spPr>
      </p:pic>
      <p:pic>
        <p:nvPicPr>
          <p:cNvPr id="15" name="Picture 13" descr="Anderson_Robert_original"/>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82214" y="3179555"/>
            <a:ext cx="741505" cy="827059"/>
          </a:xfrm>
          <a:prstGeom prst="rect">
            <a:avLst/>
          </a:prstGeom>
          <a:noFill/>
          <a:ln w="6350">
            <a:solidFill>
              <a:srgbClr val="000000"/>
            </a:solidFill>
            <a:miter lim="800000"/>
            <a:headEnd/>
            <a:tailEnd/>
          </a:ln>
        </p:spPr>
      </p:pic>
      <p:pic>
        <p:nvPicPr>
          <p:cNvPr id="4" name="Picture 3" descr="bobsmall.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458214" y="3179556"/>
            <a:ext cx="735143" cy="853714"/>
          </a:xfrm>
          <a:prstGeom prst="rect">
            <a:avLst/>
          </a:prstGeom>
          <a:ln>
            <a:solidFill>
              <a:schemeClr val="tx1"/>
            </a:solidFill>
          </a:ln>
        </p:spPr>
      </p:pic>
      <p:pic>
        <p:nvPicPr>
          <p:cNvPr id="5" name="Picture 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696214" y="3199561"/>
            <a:ext cx="770599" cy="831897"/>
          </a:xfrm>
          <a:prstGeom prst="rect">
            <a:avLst/>
          </a:prstGeom>
          <a:ln>
            <a:solidFill>
              <a:srgbClr val="000000"/>
            </a:solidFill>
          </a:ln>
        </p:spPr>
      </p:pic>
      <p:pic>
        <p:nvPicPr>
          <p:cNvPr id="1026" name="Picture 2" descr="http://jetzlab.yale.edu/sites/default/files/styles/people_thumbnail/public/pictures/picture-21-1475868396.jpg?itok=l1pZYR4y"/>
          <p:cNvPicPr>
            <a:picLocks noChangeAspect="1" noChangeArrowheads="1"/>
          </p:cNvPicPr>
          <p:nvPr/>
        </p:nvPicPr>
        <p:blipFill rotWithShape="1">
          <a:blip r:embed="rId15">
            <a:extLst>
              <a:ext uri="{28A0092B-C50C-407E-A947-70E740481C1C}">
                <a14:useLocalDpi xmlns:a14="http://schemas.microsoft.com/office/drawing/2010/main" val="0"/>
              </a:ext>
            </a:extLst>
          </a:blip>
          <a:srcRect t="11650" b="11475"/>
          <a:stretch/>
        </p:blipFill>
        <p:spPr bwMode="auto">
          <a:xfrm>
            <a:off x="5220214" y="3179555"/>
            <a:ext cx="736073" cy="8487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Picture"/>
          <p:cNvPicPr>
            <a:picLocks noChangeAspect="1" noChangeArrowheads="1"/>
          </p:cNvPicPr>
          <p:nvPr/>
        </p:nvPicPr>
        <p:blipFill rotWithShape="1">
          <a:blip r:embed="rId16">
            <a:extLst>
              <a:ext uri="{28A0092B-C50C-407E-A947-70E740481C1C}">
                <a14:useLocalDpi xmlns:a14="http://schemas.microsoft.com/office/drawing/2010/main" val="0"/>
              </a:ext>
            </a:extLst>
          </a:blip>
          <a:srcRect l="39711" t="10344" r="38679" b="24471"/>
          <a:stretch/>
        </p:blipFill>
        <p:spPr bwMode="auto">
          <a:xfrm>
            <a:off x="3010414" y="3203241"/>
            <a:ext cx="680688" cy="8337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6795" y="742660"/>
            <a:ext cx="6935168" cy="2076740"/>
          </a:xfrm>
          <a:prstGeom prst="rect">
            <a:avLst/>
          </a:prstGeom>
          <a:ln>
            <a:solidFill>
              <a:schemeClr val="tx1"/>
            </a:solidFill>
          </a:ln>
        </p:spPr>
      </p:pic>
    </p:spTree>
    <p:extLst>
      <p:ext uri="{BB962C8B-B14F-4D97-AF65-F5344CB8AC3E}">
        <p14:creationId xmlns:p14="http://schemas.microsoft.com/office/powerpoint/2010/main" val="735580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07975" y="349984"/>
            <a:ext cx="8531225"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en-US" sz="2800" dirty="0">
                <a:solidFill>
                  <a:schemeClr val="accent2"/>
                </a:solidFill>
                <a:latin typeface="Arial" pitchFamily="34" charset="0"/>
              </a:rPr>
              <a:t>Ever-expanding </a:t>
            </a:r>
            <a:r>
              <a:rPr lang="en-US" altLang="en-US" sz="2800" i="1" dirty="0">
                <a:solidFill>
                  <a:schemeClr val="accent2"/>
                </a:solidFill>
                <a:latin typeface="Arial" pitchFamily="34" charset="0"/>
              </a:rPr>
              <a:t>Wallace</a:t>
            </a:r>
            <a:r>
              <a:rPr lang="en-US" altLang="en-US" sz="2800" dirty="0">
                <a:solidFill>
                  <a:schemeClr val="accent2"/>
                </a:solidFill>
                <a:latin typeface="Arial" pitchFamily="34" charset="0"/>
              </a:rPr>
              <a:t> contributors</a:t>
            </a:r>
          </a:p>
        </p:txBody>
      </p:sp>
      <p:sp>
        <p:nvSpPr>
          <p:cNvPr id="2" name="AutoShape 2" descr="https://mail.sci.ccny.cuny.edu/Session/59778-hFFp1V6whoLKlIrb5ZKf/MessagePart/INBOX/96086-02-B/uah.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washington universit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Image result for washington universit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22"/>
          <p:cNvGrpSpPr/>
          <p:nvPr/>
        </p:nvGrpSpPr>
        <p:grpSpPr>
          <a:xfrm>
            <a:off x="533400" y="4106863"/>
            <a:ext cx="8153400" cy="1752600"/>
            <a:chOff x="533400" y="4876800"/>
            <a:chExt cx="8153400" cy="1752600"/>
          </a:xfrm>
        </p:grpSpPr>
        <p:sp>
          <p:nvSpPr>
            <p:cNvPr id="3079" name="Rectangle 6"/>
            <p:cNvSpPr>
              <a:spLocks noChangeArrowheads="1"/>
            </p:cNvSpPr>
            <p:nvPr/>
          </p:nvSpPr>
          <p:spPr bwMode="auto">
            <a:xfrm>
              <a:off x="533400" y="4876800"/>
              <a:ext cx="8153400" cy="1752600"/>
            </a:xfrm>
            <a:prstGeom prst="rect">
              <a:avLst/>
            </a:prstGeom>
            <a:solidFill>
              <a:schemeClr val="bg1"/>
            </a:solidFill>
            <a:ln w="19050">
              <a:solidFill>
                <a:schemeClr val="tx1"/>
              </a:solidFill>
              <a:miter lim="800000"/>
              <a:headEnd/>
              <a:tailEnd/>
            </a:ln>
          </p:spPr>
          <p:txBody>
            <a:bodyPr wrap="none" anchor="ctr"/>
            <a:lstStyle/>
            <a:p>
              <a:pPr eaLnBrk="0" hangingPunct="0"/>
              <a:endParaRPr lang="en-US" altLang="en-US"/>
            </a:p>
          </p:txBody>
        </p:sp>
        <p:pic>
          <p:nvPicPr>
            <p:cNvPr id="3082" name="Picture 21" descr="The City College of New Yor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874" y="5078244"/>
              <a:ext cx="1436926" cy="636756"/>
            </a:xfrm>
            <a:prstGeom prst="rect">
              <a:avLst/>
            </a:prstGeom>
            <a:noFill/>
            <a:ln w="9525">
              <a:noFill/>
              <a:miter lim="800000"/>
              <a:headEnd/>
              <a:tailEnd/>
            </a:ln>
          </p:spPr>
        </p:pic>
        <p:pic>
          <p:nvPicPr>
            <p:cNvPr id="137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5967254"/>
              <a:ext cx="1601371" cy="50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73328" y="4962179"/>
              <a:ext cx="1532072" cy="90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8963" y="5076412"/>
              <a:ext cx="1589237" cy="4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UConn_Logo.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7800" y="5122945"/>
              <a:ext cx="1371600" cy="439655"/>
            </a:xfrm>
            <a:prstGeom prst="rect">
              <a:avLst/>
            </a:prstGeom>
          </p:spPr>
        </p:pic>
        <p:pic>
          <p:nvPicPr>
            <p:cNvPr id="21" name="Picture 7" descr="AMNH"/>
            <p:cNvPicPr>
              <a:picLocks noChangeAspect="1" noChangeArrowheads="1"/>
            </p:cNvPicPr>
            <p:nvPr/>
          </p:nvPicPr>
          <p:blipFill>
            <a:blip r:embed="rId7"/>
            <a:srcRect/>
            <a:stretch>
              <a:fillRect/>
            </a:stretch>
          </p:blipFill>
          <p:spPr bwMode="auto">
            <a:xfrm>
              <a:off x="6477000" y="5850414"/>
              <a:ext cx="1083682" cy="626586"/>
            </a:xfrm>
            <a:prstGeom prst="rect">
              <a:avLst/>
            </a:prstGeom>
            <a:noFill/>
            <a:ln w="9525">
              <a:solidFill>
                <a:srgbClr val="000000"/>
              </a:solidFill>
              <a:miter lim="800000"/>
              <a:headEnd/>
              <a:tailEnd/>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 y="5791200"/>
              <a:ext cx="685800" cy="685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800" y="5867400"/>
              <a:ext cx="1413749" cy="590760"/>
            </a:xfrm>
            <a:prstGeom prst="rect">
              <a:avLst/>
            </a:prstGeom>
          </p:spPr>
        </p:pic>
        <p:pic>
          <p:nvPicPr>
            <p:cNvPr id="27"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1823" y="5113363"/>
              <a:ext cx="1069577" cy="6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p:cNvPicPr>
              <a:picLocks noChangeAspect="1"/>
            </p:cNvPicPr>
            <p:nvPr/>
          </p:nvPicPr>
          <p:blipFill>
            <a:blip r:embed="rId11">
              <a:extLst>
                <a:ext uri="{28A0092B-C50C-407E-A947-70E740481C1C}">
                  <a14:useLocalDpi xmlns:a14="http://schemas.microsoft.com/office/drawing/2010/main" val="0"/>
                </a:ext>
              </a:extLst>
            </a:blip>
            <a:srcRect t="27945" b="31432"/>
            <a:stretch>
              <a:fillRect/>
            </a:stretch>
          </p:blipFill>
          <p:spPr bwMode="auto">
            <a:xfrm>
              <a:off x="4953000" y="5921675"/>
              <a:ext cx="1371024" cy="55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p:cNvPicPr>
              <a:picLocks noChangeAspect="1"/>
            </p:cNvPicPr>
            <p:nvPr/>
          </p:nvPicPr>
          <p:blipFill>
            <a:blip r:embed="rId12">
              <a:extLst>
                <a:ext uri="{28A0092B-C50C-407E-A947-70E740481C1C}">
                  <a14:useLocalDpi xmlns:a14="http://schemas.microsoft.com/office/drawing/2010/main" val="0"/>
                </a:ext>
              </a:extLst>
            </a:blip>
            <a:srcRect l="1239" t="4768" r="68851" b="6931"/>
            <a:stretch>
              <a:fillRect/>
            </a:stretch>
          </p:blipFill>
          <p:spPr bwMode="auto">
            <a:xfrm>
              <a:off x="7620000" y="5657848"/>
              <a:ext cx="901197" cy="89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AutoShape 4" descr="Image result for jorge velasquez tibat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6" descr="Image result for jorge velasquez tibat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0" descr="Image result for jorge velasquez tibata"/>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2" descr="Image result for jorge velasquez tibata"/>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https://static.wixstatic.com/media/e41566_c2e33a671ebd453286694e22f387969f~mv2.jpg/v1/fill/w_258,h_258,al_c,q_80,usm_0.66_1.00_0.01/e41566_c2e33a671ebd453286694e22f387969f~mv2.webp"/>
          <p:cNvSpPr>
            <a:spLocks noChangeAspect="1" noChangeArrowheads="1"/>
          </p:cNvSpPr>
          <p:nvPr/>
        </p:nvSpPr>
        <p:spPr bwMode="auto">
          <a:xfrm>
            <a:off x="1527175" y="9906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6"/>
          <p:cNvSpPr>
            <a:spLocks noChangeArrowheads="1"/>
          </p:cNvSpPr>
          <p:nvPr/>
        </p:nvSpPr>
        <p:spPr bwMode="auto">
          <a:xfrm>
            <a:off x="194202" y="2735263"/>
            <a:ext cx="8797398" cy="990600"/>
          </a:xfrm>
          <a:prstGeom prst="rect">
            <a:avLst/>
          </a:prstGeom>
          <a:solidFill>
            <a:schemeClr val="tx1"/>
          </a:solidFill>
          <a:ln w="19050">
            <a:solidFill>
              <a:schemeClr val="tx1"/>
            </a:solidFill>
            <a:miter lim="800000"/>
            <a:headEnd/>
            <a:tailEnd/>
          </a:ln>
        </p:spPr>
        <p:txBody>
          <a:bodyPr wrap="none" anchor="ctr"/>
          <a:lstStyle/>
          <a:p>
            <a:pPr eaLnBrk="0" hangingPunct="0"/>
            <a:endParaRPr lang="en-US" altLang="en-US" u="sng"/>
          </a:p>
        </p:txBody>
      </p:sp>
      <p:pic>
        <p:nvPicPr>
          <p:cNvPr id="14" name="Picture 4"/>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232816" y="2824801"/>
            <a:ext cx="687384" cy="824861"/>
          </a:xfrm>
          <a:prstGeom prst="rect">
            <a:avLst/>
          </a:prstGeom>
          <a:noFill/>
          <a:ln w="9525">
            <a:solidFill>
              <a:schemeClr val="tx1"/>
            </a:solidFill>
            <a:miter lim="800000"/>
            <a:headEnd/>
            <a:tailEnd/>
          </a:ln>
        </p:spPr>
      </p:pic>
      <p:pic>
        <p:nvPicPr>
          <p:cNvPr id="15" name="Picture 13" descr="Anderson_Robert_original"/>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890416" y="2790618"/>
            <a:ext cx="741505" cy="827059"/>
          </a:xfrm>
          <a:prstGeom prst="rect">
            <a:avLst/>
          </a:prstGeom>
          <a:noFill/>
          <a:ln w="6350">
            <a:solidFill>
              <a:srgbClr val="000000"/>
            </a:solidFill>
            <a:miter lim="800000"/>
            <a:headEnd/>
            <a:tailEnd/>
          </a:ln>
        </p:spPr>
      </p:pic>
      <p:pic>
        <p:nvPicPr>
          <p:cNvPr id="4" name="Picture 3" descr="bobsmall.jp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366416" y="2790619"/>
            <a:ext cx="735143" cy="853714"/>
          </a:xfrm>
          <a:prstGeom prst="rect">
            <a:avLst/>
          </a:prstGeom>
          <a:ln>
            <a:solidFill>
              <a:schemeClr val="tx1"/>
            </a:solidFill>
          </a:ln>
        </p:spPr>
      </p:pic>
      <p:pic>
        <p:nvPicPr>
          <p:cNvPr id="5" name="Picture 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604416" y="2810624"/>
            <a:ext cx="770599" cy="831897"/>
          </a:xfrm>
          <a:prstGeom prst="rect">
            <a:avLst/>
          </a:prstGeom>
          <a:ln>
            <a:solidFill>
              <a:srgbClr val="000000"/>
            </a:solidFill>
          </a:ln>
        </p:spPr>
      </p:pic>
      <p:pic>
        <p:nvPicPr>
          <p:cNvPr id="1026" name="Picture 2" descr="http://jetzlab.yale.edu/sites/default/files/styles/people_thumbnail/public/pictures/picture-21-1475868396.jpg?itok=l1pZYR4y"/>
          <p:cNvPicPr>
            <a:picLocks noChangeAspect="1" noChangeArrowheads="1"/>
          </p:cNvPicPr>
          <p:nvPr/>
        </p:nvPicPr>
        <p:blipFill rotWithShape="1">
          <a:blip r:embed="rId17">
            <a:extLst>
              <a:ext uri="{28A0092B-C50C-407E-A947-70E740481C1C}">
                <a14:useLocalDpi xmlns:a14="http://schemas.microsoft.com/office/drawing/2010/main" val="0"/>
              </a:ext>
            </a:extLst>
          </a:blip>
          <a:srcRect t="11650" b="11475"/>
          <a:stretch/>
        </p:blipFill>
        <p:spPr bwMode="auto">
          <a:xfrm>
            <a:off x="3128416" y="2790618"/>
            <a:ext cx="736073" cy="8487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Dr. Mary E. Blai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2580" b="15512"/>
          <a:stretch/>
        </p:blipFill>
        <p:spPr bwMode="auto">
          <a:xfrm>
            <a:off x="4652417" y="2790618"/>
            <a:ext cx="692744" cy="8318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38217" y="2814975"/>
            <a:ext cx="692744" cy="833155"/>
          </a:xfrm>
          <a:prstGeom prst="rect">
            <a:avLst/>
          </a:prstGeom>
          <a:ln>
            <a:solidFill>
              <a:schemeClr val="tx1"/>
            </a:solidFill>
          </a:ln>
        </p:spPr>
      </p:pic>
      <p:pic>
        <p:nvPicPr>
          <p:cNvPr id="1038" name="Picture 14" descr="Image result for jorge velasquez tibata"/>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5094" t="11280" r="22156" b="28341"/>
          <a:stretch/>
        </p:blipFill>
        <p:spPr bwMode="auto">
          <a:xfrm>
            <a:off x="6024017" y="2790619"/>
            <a:ext cx="741504" cy="8487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cture"/>
          <p:cNvPicPr>
            <a:picLocks noChangeAspect="1" noChangeArrowheads="1"/>
          </p:cNvPicPr>
          <p:nvPr/>
        </p:nvPicPr>
        <p:blipFill rotWithShape="1">
          <a:blip r:embed="rId21">
            <a:extLst>
              <a:ext uri="{28A0092B-C50C-407E-A947-70E740481C1C}">
                <a14:useLocalDpi xmlns:a14="http://schemas.microsoft.com/office/drawing/2010/main" val="0"/>
              </a:ext>
            </a:extLst>
          </a:blip>
          <a:srcRect l="39711" t="10344" r="38679" b="24471"/>
          <a:stretch/>
        </p:blipFill>
        <p:spPr bwMode="auto">
          <a:xfrm>
            <a:off x="918616" y="2814304"/>
            <a:ext cx="680688" cy="8337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56112" t="30494" r="24690" b="47664"/>
          <a:stretch/>
        </p:blipFill>
        <p:spPr>
          <a:xfrm>
            <a:off x="6709816" y="2811463"/>
            <a:ext cx="736072" cy="836120"/>
          </a:xfrm>
          <a:prstGeom prst="rect">
            <a:avLst/>
          </a:prstGeom>
        </p:spPr>
      </p:pic>
      <p:pic>
        <p:nvPicPr>
          <p:cNvPr id="43" name="Picture 5"/>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0077" t="33071" b="7837"/>
          <a:stretch/>
        </p:blipFill>
        <p:spPr bwMode="auto">
          <a:xfrm rot="16200000">
            <a:off x="8162177" y="2896440"/>
            <a:ext cx="824862" cy="68158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 name="Text Box 2"/>
          <p:cNvSpPr txBox="1">
            <a:spLocks noChangeArrowheads="1"/>
          </p:cNvSpPr>
          <p:nvPr/>
        </p:nvSpPr>
        <p:spPr bwMode="auto">
          <a:xfrm>
            <a:off x="0" y="1143000"/>
            <a:ext cx="9144000" cy="1477328"/>
          </a:xfrm>
          <a:prstGeom prst="rect">
            <a:avLst/>
          </a:prstGeom>
          <a:noFill/>
          <a:ln w="9525">
            <a:noFill/>
            <a:miter lim="800000"/>
            <a:headEnd/>
            <a:tailEnd/>
          </a:ln>
        </p:spPr>
        <p:txBody>
          <a:bodyPr wrap="square">
            <a:spAutoFit/>
          </a:bodyPr>
          <a:lstStyle/>
          <a:p>
            <a:pPr algn="ctr" eaLnBrk="0" hangingPunct="0">
              <a:spcBef>
                <a:spcPct val="50000"/>
              </a:spcBef>
            </a:pPr>
            <a:r>
              <a:rPr lang="en-US" altLang="en-US" sz="2000" dirty="0">
                <a:solidFill>
                  <a:srgbClr val="006600"/>
                </a:solidFill>
                <a:latin typeface="Arial" pitchFamily="34" charset="0"/>
              </a:rPr>
              <a:t>Jamie M. Kass, Bruno </a:t>
            </a:r>
            <a:r>
              <a:rPr lang="en-US" altLang="en-US" sz="2000" dirty="0" err="1">
                <a:solidFill>
                  <a:srgbClr val="006600"/>
                </a:solidFill>
                <a:latin typeface="Arial" pitchFamily="34" charset="0"/>
              </a:rPr>
              <a:t>Vilela</a:t>
            </a:r>
            <a:r>
              <a:rPr lang="en-US" altLang="en-US" sz="2000" dirty="0">
                <a:solidFill>
                  <a:srgbClr val="006600"/>
                </a:solidFill>
                <a:latin typeface="Arial" pitchFamily="34" charset="0"/>
              </a:rPr>
              <a:t>, Matthew E. Aiello-Lammens, Robert </a:t>
            </a:r>
            <a:r>
              <a:rPr lang="en-US" altLang="en-US" sz="2000" dirty="0" err="1">
                <a:solidFill>
                  <a:srgbClr val="006600"/>
                </a:solidFill>
                <a:latin typeface="Arial" pitchFamily="34" charset="0"/>
              </a:rPr>
              <a:t>Muscarella</a:t>
            </a:r>
            <a:r>
              <a:rPr lang="en-US" altLang="en-US" sz="2000" dirty="0">
                <a:solidFill>
                  <a:srgbClr val="006600"/>
                </a:solidFill>
                <a:latin typeface="Arial" pitchFamily="34" charset="0"/>
              </a:rPr>
              <a:t>, Cory </a:t>
            </a:r>
            <a:r>
              <a:rPr lang="en-US" altLang="en-US" sz="2000" dirty="0" err="1">
                <a:solidFill>
                  <a:srgbClr val="006600"/>
                </a:solidFill>
                <a:latin typeface="Arial" pitchFamily="34" charset="0"/>
              </a:rPr>
              <a:t>Merow</a:t>
            </a:r>
            <a:r>
              <a:rPr lang="en-US" altLang="en-US" sz="2000" dirty="0">
                <a:solidFill>
                  <a:srgbClr val="006600"/>
                </a:solidFill>
                <a:latin typeface="Arial" pitchFamily="34" charset="0"/>
              </a:rPr>
              <a:t> &amp; Robert P. Anderson</a:t>
            </a:r>
          </a:p>
          <a:p>
            <a:pPr algn="ctr" eaLnBrk="0" hangingPunct="0">
              <a:spcBef>
                <a:spcPct val="50000"/>
              </a:spcBef>
            </a:pPr>
            <a:r>
              <a:rPr lang="en-US" altLang="en-US" sz="2000" dirty="0">
                <a:solidFill>
                  <a:srgbClr val="006600"/>
                </a:solidFill>
                <a:latin typeface="Arial" pitchFamily="34" charset="0"/>
              </a:rPr>
              <a:t>… and Mary E. Blair, Ned Horning, Jorge Velásquez-</a:t>
            </a:r>
            <a:r>
              <a:rPr lang="en-US" altLang="en-US" sz="2000" dirty="0" err="1">
                <a:solidFill>
                  <a:srgbClr val="006600"/>
                </a:solidFill>
                <a:latin typeface="Arial" pitchFamily="34" charset="0"/>
              </a:rPr>
              <a:t>Tibatá</a:t>
            </a:r>
            <a:r>
              <a:rPr lang="en-US" altLang="en-US" sz="2000" dirty="0">
                <a:solidFill>
                  <a:srgbClr val="006600"/>
                </a:solidFill>
                <a:latin typeface="Arial" pitchFamily="34" charset="0"/>
              </a:rPr>
              <a:t>, Gonzalo E. Pinilla-</a:t>
            </a:r>
            <a:r>
              <a:rPr lang="en-US" altLang="en-US" sz="2000" dirty="0" err="1">
                <a:solidFill>
                  <a:srgbClr val="006600"/>
                </a:solidFill>
                <a:latin typeface="Arial" pitchFamily="34" charset="0"/>
              </a:rPr>
              <a:t>Buitrago</a:t>
            </a:r>
            <a:r>
              <a:rPr lang="en-US" altLang="en-US" sz="2000" dirty="0">
                <a:solidFill>
                  <a:srgbClr val="006600"/>
                </a:solidFill>
                <a:latin typeface="Arial" pitchFamily="34" charset="0"/>
              </a:rPr>
              <a:t>, Beth E. Gerstner &amp; Sarah I. </a:t>
            </a:r>
            <a:r>
              <a:rPr lang="en-US" altLang="en-US" sz="2000" dirty="0" err="1">
                <a:solidFill>
                  <a:srgbClr val="006600"/>
                </a:solidFill>
                <a:latin typeface="Arial" pitchFamily="34" charset="0"/>
              </a:rPr>
              <a:t>Meenan</a:t>
            </a:r>
            <a:endParaRPr lang="en-US" altLang="en-US" sz="2000" dirty="0">
              <a:solidFill>
                <a:srgbClr val="006600"/>
              </a:solidFill>
              <a:latin typeface="Arial" pitchFamily="34" charset="0"/>
            </a:endParaRPr>
          </a:p>
        </p:txBody>
      </p:sp>
      <p:pic>
        <p:nvPicPr>
          <p:cNvPr id="16" name="Picture 15"/>
          <p:cNvPicPr>
            <a:picLocks noChangeAspect="1"/>
          </p:cNvPicPr>
          <p:nvPr/>
        </p:nvPicPr>
        <p:blipFill rotWithShape="1">
          <a:blip r:embed="rId24">
            <a:extLst>
              <a:ext uri="{28A0092B-C50C-407E-A947-70E740481C1C}">
                <a14:useLocalDpi xmlns:a14="http://schemas.microsoft.com/office/drawing/2010/main" val="0"/>
              </a:ext>
            </a:extLst>
          </a:blip>
          <a:srcRect l="40741" t="3898" r="37037" b="58311"/>
          <a:stretch/>
        </p:blipFill>
        <p:spPr>
          <a:xfrm>
            <a:off x="7471816" y="2799632"/>
            <a:ext cx="731980" cy="850031"/>
          </a:xfrm>
          <a:prstGeom prst="rect">
            <a:avLst/>
          </a:prstGeom>
        </p:spPr>
      </p:pic>
      <p:sp>
        <p:nvSpPr>
          <p:cNvPr id="38" name="Text Box 2"/>
          <p:cNvSpPr txBox="1">
            <a:spLocks noChangeArrowheads="1"/>
          </p:cNvSpPr>
          <p:nvPr/>
        </p:nvSpPr>
        <p:spPr bwMode="auto">
          <a:xfrm>
            <a:off x="0" y="6096000"/>
            <a:ext cx="9144000" cy="400110"/>
          </a:xfrm>
          <a:prstGeom prst="rect">
            <a:avLst/>
          </a:prstGeom>
          <a:noFill/>
          <a:ln w="9525">
            <a:noFill/>
            <a:miter lim="800000"/>
            <a:headEnd/>
            <a:tailEnd/>
          </a:ln>
        </p:spPr>
        <p:txBody>
          <a:bodyPr wrap="square">
            <a:spAutoFit/>
          </a:bodyPr>
          <a:lstStyle/>
          <a:p>
            <a:pPr algn="ctr" eaLnBrk="0" hangingPunct="0">
              <a:spcBef>
                <a:spcPct val="50000"/>
              </a:spcBef>
            </a:pPr>
            <a:r>
              <a:rPr lang="en-US" altLang="en-US" sz="2000" dirty="0">
                <a:solidFill>
                  <a:srgbClr val="006600"/>
                </a:solidFill>
                <a:latin typeface="Arial" pitchFamily="34" charset="0"/>
              </a:rPr>
              <a:t>… and Olivier </a:t>
            </a:r>
            <a:r>
              <a:rPr lang="en-US" altLang="en-US" sz="2000" dirty="0" err="1">
                <a:solidFill>
                  <a:srgbClr val="006600"/>
                </a:solidFill>
                <a:latin typeface="Arial" pitchFamily="34" charset="0"/>
              </a:rPr>
              <a:t>Broennimann</a:t>
            </a:r>
            <a:r>
              <a:rPr lang="en-US" altLang="en-US" sz="2000" dirty="0">
                <a:solidFill>
                  <a:srgbClr val="006600"/>
                </a:solidFill>
                <a:latin typeface="Arial" pitchFamily="34" charset="0"/>
              </a:rPr>
              <a:t>, Brian S. </a:t>
            </a:r>
            <a:r>
              <a:rPr lang="en-US" altLang="en-US" sz="2000" dirty="0" err="1">
                <a:solidFill>
                  <a:srgbClr val="006600"/>
                </a:solidFill>
                <a:latin typeface="Arial" pitchFamily="34" charset="0"/>
              </a:rPr>
              <a:t>Maitner</a:t>
            </a:r>
            <a:r>
              <a:rPr lang="en-US" altLang="en-US" sz="2000" dirty="0">
                <a:solidFill>
                  <a:srgbClr val="006600"/>
                </a:solidFill>
                <a:latin typeface="Arial" pitchFamily="34" charset="0"/>
              </a:rPr>
              <a:t>, Hannah L. Owens &amp; Sara Varela</a:t>
            </a:r>
          </a:p>
        </p:txBody>
      </p:sp>
    </p:spTree>
    <p:extLst>
      <p:ext uri="{BB962C8B-B14F-4D97-AF65-F5344CB8AC3E}">
        <p14:creationId xmlns:p14="http://schemas.microsoft.com/office/powerpoint/2010/main" val="3095067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14400" y="2993410"/>
            <a:ext cx="7696200" cy="3600986"/>
          </a:xfrm>
          <a:prstGeom prst="rect">
            <a:avLst/>
          </a:prstGeom>
          <a:noFill/>
          <a:ln w="9525">
            <a:noFill/>
            <a:miter lim="800000"/>
            <a:headEnd/>
            <a:tailEnd/>
          </a:ln>
          <a:effectLst/>
        </p:spPr>
        <p:txBody>
          <a:bodyPr wrap="square">
            <a:spAutoFit/>
          </a:bodyPr>
          <a:lstStyle/>
          <a:p>
            <a:pPr>
              <a:spcBef>
                <a:spcPct val="50000"/>
              </a:spcBef>
            </a:pPr>
            <a:r>
              <a:rPr lang="en-US" dirty="0">
                <a:latin typeface="Arial" pitchFamily="34" charset="0"/>
              </a:rPr>
              <a:t>A full replacement for general GIS software</a:t>
            </a:r>
          </a:p>
          <a:p>
            <a:pPr>
              <a:spcBef>
                <a:spcPct val="50000"/>
              </a:spcBef>
            </a:pPr>
            <a:endParaRPr lang="en-US" dirty="0">
              <a:latin typeface="Arial" pitchFamily="34" charset="0"/>
            </a:endParaRPr>
          </a:p>
          <a:p>
            <a:pPr>
              <a:spcBef>
                <a:spcPct val="50000"/>
              </a:spcBef>
            </a:pPr>
            <a:r>
              <a:rPr lang="en-US" dirty="0">
                <a:latin typeface="Arial" pitchFamily="34" charset="0"/>
              </a:rPr>
              <a:t>A software that is perfect</a:t>
            </a:r>
          </a:p>
          <a:p>
            <a:pPr>
              <a:spcBef>
                <a:spcPct val="50000"/>
              </a:spcBef>
            </a:pPr>
            <a:endParaRPr lang="en-US" dirty="0">
              <a:latin typeface="Arial" pitchFamily="34" charset="0"/>
            </a:endParaRPr>
          </a:p>
          <a:p>
            <a:pPr>
              <a:spcBef>
                <a:spcPct val="50000"/>
              </a:spcBef>
            </a:pPr>
            <a:r>
              <a:rPr lang="en-US" dirty="0">
                <a:latin typeface="Arial" pitchFamily="34" charset="0"/>
              </a:rPr>
              <a:t>A software that does EVERYTHING you want to study niches and distributions</a:t>
            </a:r>
          </a:p>
          <a:p>
            <a:pPr>
              <a:spcBef>
                <a:spcPct val="50000"/>
              </a:spcBef>
            </a:pPr>
            <a:endParaRPr lang="en-US" dirty="0">
              <a:solidFill>
                <a:srgbClr val="006600"/>
              </a:solidFill>
              <a:latin typeface="Arial" pitchFamily="34" charset="0"/>
            </a:endParaRPr>
          </a:p>
        </p:txBody>
      </p:sp>
      <p:sp>
        <p:nvSpPr>
          <p:cNvPr id="5" name="Text Box 4"/>
          <p:cNvSpPr txBox="1">
            <a:spLocks noChangeArrowheads="1"/>
          </p:cNvSpPr>
          <p:nvPr/>
        </p:nvSpPr>
        <p:spPr bwMode="auto">
          <a:xfrm>
            <a:off x="962025" y="850191"/>
            <a:ext cx="5819775"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rgbClr val="006600"/>
                </a:solidFill>
                <a:latin typeface="Arial" pitchFamily="34" charset="0"/>
              </a:rPr>
              <a:t>What is </a:t>
            </a:r>
            <a:r>
              <a:rPr lang="en-US" sz="2800" i="1" dirty="0">
                <a:solidFill>
                  <a:srgbClr val="006600"/>
                </a:solidFill>
                <a:latin typeface="Arial" pitchFamily="34" charset="0"/>
              </a:rPr>
              <a:t>Wallace NOT?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304800"/>
            <a:ext cx="2604550" cy="1614003"/>
          </a:xfrm>
          <a:prstGeom prst="rect">
            <a:avLst/>
          </a:prstGeom>
          <a:ln>
            <a:solidFill>
              <a:schemeClr val="tx1"/>
            </a:solidFill>
          </a:ln>
        </p:spPr>
      </p:pic>
    </p:spTree>
    <p:extLst>
      <p:ext uri="{BB962C8B-B14F-4D97-AF65-F5344CB8AC3E}">
        <p14:creationId xmlns:p14="http://schemas.microsoft.com/office/powerpoint/2010/main" val="1443298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14400" y="2644676"/>
            <a:ext cx="7696200" cy="2862322"/>
          </a:xfrm>
          <a:prstGeom prst="rect">
            <a:avLst/>
          </a:prstGeom>
          <a:noFill/>
          <a:ln w="9525">
            <a:noFill/>
            <a:miter lim="800000"/>
            <a:headEnd/>
            <a:tailEnd/>
          </a:ln>
          <a:effectLst/>
        </p:spPr>
        <p:txBody>
          <a:bodyPr wrap="square">
            <a:spAutoFit/>
          </a:bodyPr>
          <a:lstStyle/>
          <a:p>
            <a:pPr>
              <a:spcBef>
                <a:spcPct val="50000"/>
              </a:spcBef>
            </a:pPr>
            <a:r>
              <a:rPr lang="en-US" dirty="0">
                <a:latin typeface="Arial" pitchFamily="34" charset="0"/>
              </a:rPr>
              <a:t>Point-and-click (GUI) application that includes most steps of a niche/distribution modeling workflow</a:t>
            </a:r>
          </a:p>
          <a:p>
            <a:pPr>
              <a:spcBef>
                <a:spcPct val="50000"/>
              </a:spcBef>
            </a:pPr>
            <a:endParaRPr lang="en-US" dirty="0">
              <a:solidFill>
                <a:srgbClr val="006600"/>
              </a:solidFill>
              <a:latin typeface="Arial" pitchFamily="34" charset="0"/>
            </a:endParaRPr>
          </a:p>
          <a:p>
            <a:pPr marL="800100" lvl="1" indent="-342900">
              <a:spcBef>
                <a:spcPct val="50000"/>
              </a:spcBef>
              <a:buFont typeface="Arial" panose="020B0604020202020204" pitchFamily="34" charset="0"/>
              <a:buChar char="•"/>
            </a:pPr>
            <a:r>
              <a:rPr lang="en-US" dirty="0">
                <a:solidFill>
                  <a:srgbClr val="006600"/>
                </a:solidFill>
                <a:latin typeface="Arial" pitchFamily="34" charset="0"/>
              </a:rPr>
              <a:t>Harnesses R packages and gives credit to their authors</a:t>
            </a:r>
          </a:p>
          <a:p>
            <a:pPr marL="800100" lvl="1" indent="-342900">
              <a:spcBef>
                <a:spcPct val="50000"/>
              </a:spcBef>
              <a:buFont typeface="Arial" panose="020B0604020202020204" pitchFamily="34" charset="0"/>
              <a:buChar char="•"/>
            </a:pPr>
            <a:r>
              <a:rPr lang="en-US" dirty="0">
                <a:solidFill>
                  <a:srgbClr val="006600"/>
                </a:solidFill>
                <a:latin typeface="Arial" pitchFamily="34" charset="0"/>
              </a:rPr>
              <a:t>Currently expanding …</a:t>
            </a:r>
          </a:p>
        </p:txBody>
      </p:sp>
      <p:sp>
        <p:nvSpPr>
          <p:cNvPr id="5" name="Text Box 4"/>
          <p:cNvSpPr txBox="1">
            <a:spLocks noChangeArrowheads="1"/>
          </p:cNvSpPr>
          <p:nvPr/>
        </p:nvSpPr>
        <p:spPr bwMode="auto">
          <a:xfrm>
            <a:off x="962025" y="850191"/>
            <a:ext cx="5819775"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rgbClr val="006600"/>
                </a:solidFill>
                <a:latin typeface="Arial" pitchFamily="34" charset="0"/>
              </a:rPr>
              <a:t>What is </a:t>
            </a:r>
            <a:r>
              <a:rPr lang="en-US" sz="2800" i="1" dirty="0">
                <a:solidFill>
                  <a:srgbClr val="006600"/>
                </a:solidFill>
                <a:latin typeface="Arial" pitchFamily="34" charset="0"/>
              </a:rPr>
              <a:t>Wallace</a:t>
            </a:r>
            <a:r>
              <a:rPr lang="en-US" sz="2800" dirty="0">
                <a:solidFill>
                  <a:srgbClr val="006600"/>
                </a:solidFill>
                <a:latin typeface="Arial" pitchFamily="34" charset="0"/>
              </a:rPr>
              <a:t>?</a:t>
            </a:r>
            <a:endParaRPr lang="en-US" sz="2800" dirty="0">
              <a:solidFill>
                <a:srgbClr val="006600"/>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304800"/>
            <a:ext cx="2604550" cy="1614003"/>
          </a:xfrm>
          <a:prstGeom prst="rect">
            <a:avLst/>
          </a:prstGeom>
          <a:ln>
            <a:solidFill>
              <a:schemeClr val="tx1"/>
            </a:solidFill>
          </a:ln>
        </p:spPr>
      </p:pic>
    </p:spTree>
    <p:extLst>
      <p:ext uri="{BB962C8B-B14F-4D97-AF65-F5344CB8AC3E}">
        <p14:creationId xmlns:p14="http://schemas.microsoft.com/office/powerpoint/2010/main" val="3981485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pic>
        <p:nvPicPr>
          <p:cNvPr id="8" name="Picture 7"/>
          <p:cNvPicPr>
            <a:picLocks noChangeAspect="1"/>
          </p:cNvPicPr>
          <p:nvPr/>
        </p:nvPicPr>
        <p:blipFill>
          <a:blip r:embed="rId2"/>
          <a:stretch>
            <a:fillRect/>
          </a:stretch>
        </p:blipFill>
        <p:spPr>
          <a:xfrm>
            <a:off x="446560" y="3857107"/>
            <a:ext cx="3528988" cy="2646740"/>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446559" y="1170639"/>
            <a:ext cx="3525203" cy="2346463"/>
          </a:xfrm>
          <a:prstGeom prst="rect">
            <a:avLst/>
          </a:prstGeom>
          <a:ln>
            <a:solidFill>
              <a:schemeClr val="tx1"/>
            </a:solidFill>
          </a:ln>
        </p:spPr>
      </p:pic>
      <p:sp>
        <p:nvSpPr>
          <p:cNvPr id="2" name="TextBox 1"/>
          <p:cNvSpPr txBox="1"/>
          <p:nvPr/>
        </p:nvSpPr>
        <p:spPr>
          <a:xfrm>
            <a:off x="4353954" y="1170639"/>
            <a:ext cx="4578342" cy="3046988"/>
          </a:xfrm>
          <a:prstGeom prst="rect">
            <a:avLst/>
          </a:prstGeom>
          <a:noFill/>
        </p:spPr>
        <p:txBody>
          <a:bodyPr wrap="square" rtlCol="0">
            <a:spAutoFit/>
          </a:bodyPr>
          <a:lstStyle/>
          <a:p>
            <a:r>
              <a:rPr lang="en-US" sz="3200" b="1" dirty="0">
                <a:solidFill>
                  <a:schemeClr val="accent2"/>
                </a:solidFill>
              </a:rPr>
              <a:t>Glossy buckthorn is observed in …</a:t>
            </a:r>
          </a:p>
          <a:p>
            <a:endParaRPr lang="en-US" sz="3200" b="1" dirty="0">
              <a:solidFill>
                <a:schemeClr val="accent2"/>
              </a:solidFill>
            </a:endParaRPr>
          </a:p>
          <a:p>
            <a:r>
              <a:rPr lang="en-US" sz="3200" b="1" dirty="0" err="1">
                <a:solidFill>
                  <a:schemeClr val="tx2"/>
                </a:solidFill>
              </a:rPr>
              <a:t>Prob</a:t>
            </a:r>
            <a:r>
              <a:rPr lang="en-US" sz="3200" b="1" dirty="0">
                <a:solidFill>
                  <a:schemeClr val="tx2"/>
                </a:solidFill>
              </a:rPr>
              <a:t>(suitable for GB) ~ </a:t>
            </a:r>
          </a:p>
          <a:p>
            <a:r>
              <a:rPr lang="en-US" sz="3200" b="1" dirty="0">
                <a:solidFill>
                  <a:schemeClr val="tx2"/>
                </a:solidFill>
              </a:rPr>
              <a:t>Sun light + Land cover + Soil moisture</a:t>
            </a:r>
          </a:p>
        </p:txBody>
      </p:sp>
    </p:spTree>
    <p:extLst>
      <p:ext uri="{BB962C8B-B14F-4D97-AF65-F5344CB8AC3E}">
        <p14:creationId xmlns:p14="http://schemas.microsoft.com/office/powerpoint/2010/main" val="3007533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AutoShape 16" descr="data:image/jpeg;base64,/9j/4AAQSkZJRgABAQAAAQABAAD/2wCEAAkGBxITEhQUExQWFBMXGRoWFxgWGBgcGBwdHBkYGhoaHR4bHiggGBolHSAXJDIhJSkrLi4uHB8zODMsNygtLisBCgoKDg0OGxAQGywkICQsLDQsLDQsLC8sLCwsNC0sLywsLCwsLCwsLCwsLywsLCwtLCwsLCwsLCwsLywsLCwsLP/AABEIAMwA9wMBEQACEQEDEQH/xAAcAAEAAwEBAQEBAAAAAAAAAAAABQYHBAMCAQj/xABJEAACAQMBBQQGBAoIBgMBAAABAgMABBEhBQYHEjETQVFxFCIyYYGRI4KhsjM0QlJyc5Kxs8IINVNidMHR0hUXJEOTohaU4SX/xAAaAQEAAgMBAAAAAAAAAAAAAAAAAQMCBAUG/8QAPBEAAgECBAEJBQYGAgMAAAAAAAECAxEEBSExQRITMlFhcbHB0SJygZGhFDM0QuHwBhUjUmKCJPFDktL/2gAMAwEAAhEDEQA/ANxoBQCgFAKAUAoBQCgFAfhONT0oCp7b4h2NvlQ5ncfkxYI+Lez9prB1Ejp4fKMRV1a5K7fTcpW0uKt0+RDHHEPFsu3+QHyNVuq+B16WRUY/eSb+i8yt3m91/L7d1L9RuT+GBWDlJ8ToQy/DQ6NNfHXxuRk15K/tySN+k7H95rE2I04R6MUvgi67mR82ytqD+6T8oyf8qsj0GcjHu2NofviTnpzImw7jmPKeWB9dDzoEGR0OCGNZX6LNPmlKWKpW62vg7ndDc3Ql2naxyv2y4uLYsQ5wwB5AHyOTmwuO7mqddUUuFFwoVpRXJfsy4bcdLa21Py837kjtLW8WJZYpPUlAJVkkHXBwRgkN1A7tdac5omIZXGdepQcrNartX7sSewt/bK5IXn7KQ/kS4XPk3sn55rJVEzXxGVYijra661r+paKzOcKAUAoBQCgFAKAUAoBQCgFAKAUAoBQCgFAKAUBk3GW+lE0UIdhEY+YoDhSedhkgddAOtUVXrY9PkVKDpym1rff4GcVUd8UAoBQGj8NoufZ+0V/OVh84mq2HRZ5/NZcnFUZdVvE85sybuxOPagkDD3ESsg+x6PoGUbQzWUeEl5X8ie23eCO92bfL+DuE7CQ+5wGTPxbP1ayk7SUjSw9Nzw9fDveLuvhv++08LbZqi5v9lyaRXA9Jg/uk9ceTDQf3DUJauJnOs3RpYyO8fZl++1eJlN1btG7xuMOjFGHgQcH7apPTQmpxUo7PVGr8Gr2V4p0d2ZYygQMc8oIbIGeg0GnSr6TPM57ShGcJRVm737TRatOCKAUAoBQCgFAKAUAoBQCgFAKAUAoBQCgFAKAx7jP+Nw/qf52qirueqyH7iXveRQKqO4KAUAoDUuEEfNbXi+LAfNCKup7M83njtWpvs8zy3Ej7fYt5D1I7UKPeY1df/aohrBoyzF81mNOfd4teB8lPSt3gRq9vqPd2bEfwzTemTfmM1twl5/qdW8t60lpYbVj1khK9pjvDerIvlzgr5MamT0UivCU1CvVwUtpXt8NU/lr8CG4qbMXnivYtYrhVyR05uXKn6yfdPjWNRfmRtZPXfJlh57w8OPyfiS/BP2bv9KP9z1lS4mrn/Sp9z8jTauPPCgFAKAUAoBQCgFAKAUAoBQCgFAKAUAoBQCgMe4z/AI3D+p/naqKu56rIfuJe95FAqo7goBQCgNX4Kj6G5/TX7tX0tjzGf/eQ7n4nzwdYD02E9FdTjz7RT90VFLiic8V+aqda9H5n7wrQYv7J9QrkEHvB5om+6PnSlxQzhu9LER4r9V4nzw6iElte7NmOsbOvwbKkjydSfiKU9nFk5pLkVaWLhxSfy18GfG6EJu9n3OzZtJoGKrnu9YlT9WQMPLApHVOLJx0vs+Khi4dGX7fzX1PTgxGyi8VhhldFYHqCA4I+BqaXExz5qTptbNPyNLq08+KAUAoBQCgFAKAUAoBQCgFAKAUAoBQCgFAKAx7jP+Nw/qf52qirueqyH7iXveRQAKqO2WfZG495JLEJIHWJmXnbK45Mgscg/m5xWag7nOr5nh4Qk4zTkk7LXckN8dyrr0yZreBnic86leXA5hlhqRj1ub7KmUHfQowOZUeYiqs7SWny2+hS5oijFWGGU4IyDqOuo0qs68ZKSTWzNU4Kfgrn9Yv3avpbHms/+8h3PxObhpJybTv4vHtD+xMR/NWNPpNFmbLlYOlPu+sf0PTY7+j7wTx9FmDY8CWVZc/MOKlaTMa653K4S/t9WvQ+rp/Q9vq3SO6UA+GX9X59oqn61OjMQX2jLGuMH4a+D+g28/8Aw/bMVx0huRyyeGfVVvkeyb50fszuMMvteXypfmht4rzXyLxs7ZCw3FzKuAJ+zYj+8oYMfIjlPnmrErNs49XEOpShB/lv8nb9SUrI1hQCgFAKAUAoBQCgFAKAUAoBQCgFAKAUAoBQGPcZvxuH9T/O1UVdz1WQ/cS97yKBVR3DSuFW1mihuHnm5bSLlChzoHOSQvf0x6o6lulW03bfY89nNBVKkI043m77dXb69h3cQN4PSLBZbOY9kXCTBdHAYHCt3qM6Ed+e8VM5XjdFOWYTmsU4V462vHq06uD8jJ6pPTmr8FPwVz+sX7tX0tjzGf8A3kO5+JH7sydnt+dfz2nUfH6T+WsY9Mvxa5eVwfVyfQ9OIj+j7VtLnoMIWPuRyH/9GpU0kmRla57BVKXf9Vp9Ud/GWyPZQXC6NE/Lkd3Nqp+DKPnWVVcSjIqi5c6UtmvD9GdW+sAv9krcIMsqrOB8MSL8AW+Kik/ajcrwEnhMc6T2bcfR+BMcPts+lWUbE5kT6KTxyuMH4ryn41lB3RqZnhuYxEktnqvj6PQslZmgKAUAoBQCgFAKAUAoBQCgFAKAUAoBQCgFAKAybjVBia2f85HX9llP81UVd0emyCXsTj2rz9DOKqPQH0ZG5QuTygkhc6ZOATjxwBr7qGPJV78QkrAMASAwwwB0IznB8dcGgcU7N8D5oZGr8FPwVz+sX7tX0tjzGf8A3kO5+JDzP2e8WemZlH7cIX97Vh/5DbiuXlX+vgyX412mYreTwdoz9Zc/y1lVWhq5BUtOcexP5f8AZO3qenbHz1d4FcfpqA2P2hisn7UDSpv7Lj+xSt8H+hFcH9oCW0lt217NjgH8yTJx+1z/ADFRSeljazyi4V41VxX1X6WO/hvsVrU3sZzgT8q571CKyn9lhU01a5RmuJVfmpf46993f6oudWHJFAKAUAoBQCgFAKAUAoBQCgFAKAUAoBQCgFAUni3s0y2XaAawuH+qfVb94Pwquqro6+S1uRiOS/zK3x3Rita568UAoBQGr8FPwVz+sX7tX0tjzGf/AHkO5+JAb8N2e2lfoA9u/wAin+lYT0mb2Xrl5e49kl4l64qWvPs6Q98bI4+DBT9hNWVF7JxsnnycXFdd19Dn4R3nPYch6xSOnwPrj7x+VKT0M87p8nE8rrSfl5FU3Rf0HbMludEdniHkfXiPnjlH1qwjpOx08avtOXxq8Uk/J/vsNgAq88qftAKAUAoBQCgFAKAUAoBQCgFAKAUAoBQCgFAKA8rq3WRGjcZR1KsPEEYI+VGZQm4SUo7o/nPb2yXtbiSB+qHQ/nKdVb4j7c1qNWdj3uGrxr0lUjx+j4o4KgvFAKA1fgp+Cuf1i/dq+lseYz/7yHc/ErvF9eW/BHfCh+TP/oKwq9I38j1w1v8AJ+Rqu3IfSLGZRqZIG5fMoSPtxVz1ieaw8uaxEW+El4mecFb7EtxF+ciyAfokqfvLVVJndz+l7EJ9Ta+f/RMbybqtNte2lUERlRJIw7jCw7/E5jHwPhWUo3mauFxyp4GcHvey/wBvTU0GrThigFAKAUAoBQCgFAKAUAoBQCgFAKAUAoBQCgFAKAp3EfdT0yISRD/qIh6v99epTz7x78+NV1IX1OrleP8As8+TPov6Pr9f0MRYEEgggjQg9Qe8HwNa57BO+x+UJFAavwU/BXP6xfu1fS2PMZ/95DufiRHGiP8A6qE+MOPk7f61jV3NvIX/AEZL/LyNK3Um57K2bxhjz+yAatjsjz2MjycRNf5PxMj3Ib0ba6x64EktufIcwH2qtUQ0lY9RmH9bAufZGXh6m5VsnjhQCgFAKAUAoBQCgFAKAUAoBQCgFAKAUAoBQCgFAKAUBQt/twxc5ntgFuOrL0WT/JX9/Q9/jVU6d9UdrLc05n+nV6PB9X6GQXEDIzI6lHU4ZWGCD7xVB6qMozipRd0zzoZGr8FPwVz+sX7tX0tjzGf/AHkO5+JxcbE+ktT4rKPkY/8AWoq8C7IH7NRdq8y3cNJubZtv/dDL+y7Cs6fROXm0eTi5/B/NI7tmbtQQ3E1yBzTStnJ/JBAyF8MnUnvqVBJ3KauMqVKUaT6Mfr3k1WRqCgFAKAUAoBQCgFAKAUAoBQCgFAKAUAoBQCgFAKAUAoBQELvHuvbXi4mT1x7Mi6OPj3j3HIrGUVI28Lja2GfsPTq4fvuMx23wxu4iTAVuE7gMLJ8QTg/A/CqXSa2PRYfOqFTSp7L+a9fp8Sz8IbGWGO5WWN42510dSp9n39RWdLic7O6sKk4ODTVnsTe+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fQHjbbSgkYpHLG7gZKq6swHTJAOQKA6qAUBkVhB/x3aN0LlmNhaNyRwKxVXbmZQzYOTnlY+OCoGNciS2XvC/ZMicvoiJ4NGWVh78g6/HNCLmY712V7Z32z7a4uHuLZLiOS2eQgnHaxhgx6l00GucBtMA4Ak3u4mCIzscKoLE+4DJoQVvhtt2a92fDcT8vaOXB5AQvquyjQk9wFAWigFAKAUAoBQCgFAKAUBA717oWm0BGLpC4jLFMOy45sZ9kjPQUBgFrutbHbQsSpMHpDx93NyqGYDIHXTGaEmuycG9jkECB1PiJZMj5kj5ihFzOtq3l3sDaHZRTyS24CyCNySrxksCpXorgqw5lx0B6HFCT+gbeYOiuuqsAw8iMihB6UAoBQCgFAKAUBFbf3ctb1VW6hWZVJKhidCRgkYIoDIuBUQTaN2o6LGyjyEqgUJZuVCBQH862u2rnYW0rlTGHR2OUYlQ8fOzRujYOCAeuCPaB1Ggk0fZPGHZ0uBL2tu3T6ROZf2o+bT3nFCLEpvBs222vDC1vcRsYZkmWRMPgqdVIB0yO494HhQFX4w7y3qwzW8dq8VsxEclyxBDqwGUQDoG9kk92RjXNCTn4b7x3dvs+GOPZs9wgMhEqOgVsyMdAddDkfCgNOfa6R2oubgejqI1kkVzqhIBKHHVgTjTqelCCnbP37vr3mfZ+zu0t1JUSzzLFzEdeVcHp45PgcEEUB27v8QFkufQ7yBrK8/JRmDRv4cjgDJI6aYPQEmgPnfTfi5sC7f8AD3kgUqBP2yKh5gMaBWZfWPLqOtAccHFFWtoHS1kmu5g7C2gJcqquyBnfl9VTjry9/TvoDgteLpjnEV/YyWYOPWLE8oP5TKyKeT+8M9+mlAWjfHe9rEB/RJp4eUM0sRXkXJIw2Tkdxz01oCP3S4hm/kCw2U4jDcrylo+RDjOuuT3dPGgOrfLfdtnsS9lPJCOX6ZCnJltOU5OQc6fEUBIbnbyNfRGU20tumhQy4+kBz6y4/J6a9+aAsFAfz3bOF3nyxAAu5MknAHqP30J4G6z7btUUs9xCqjUlpEA+00IMR3xhk25tPFkrNAiLD25UiIYZmeTJ6j1sAdW5dNDmhJqu8G17ixjRbexku40jGWWRF5QoxgggsTgZ0BoQQW7/ABUjntpriWAxlJEiiijftXldwSqJ6q+scfIE91Ac+x+KjtfLZ3dp6OzOIgVlEhV2xyK4CgakgZB0J6dcATu9e/0VrMtrDE93ePgCGMgYyMjnY55dNehwNTga0BH7Q302laJ215swC3HttBOsjID3lcDI9+QPfQFx2HtiC7hWeBw8bdD0II6qQdVYHqDQFb3k3/SG4FnawveXh/7aMFRdM4dznBxr0OB1xpQHDf777QswJL/Z3JbkgNJBOshTJwOZSB88j7aAuuyNpxXMKTQOHicZVh8iCDqCDkEHUGgMc4I/1ne/oP8AxhQllx3k4jvYkekbPnRGZlR+0hIfHeAGJGRrqBQgmt1t5Jrs5exntoyvMrzFBk5GF5c8wJBJyRjSgPOzNhtq0WV4e0iJYASqBIhUlTgqSUOnUHoRQFS2vwStmyba4khPcsgEqD7rfNjQm5QNr7A2jsOeOcMurYSSMnkfGpjkBAIyM+qc95ByMgDSOLN+txsRJ19mVreQeTYOPtoETfCH+qbXyk/iyUIKh/SE2mypa24JCuZJn9/JyqoPiMsx8wKEo0fc2yENhaRj8mGPPvJUFj5liT8aEGY/0grflkspl9WTEi8w6jlMbofMEsR50JRYOId+bjd7tj1lS2c+bPET9tAOBWzkTZ5mAHaTSPzN34Riir5DBP1jQMjf6QsS+j2jYHN2zLnvwY2JHkSq/IUCL1uxCs+y7ZJRzrJaxq4PeGiAbPmCaEGV8Mrp9m7Xm2fKTySExgnvdctC/h66EjzKjuoSXHiSfTLmz2UvSVvSLnHdDGeh105myAfECgNBRQAABgDQAdKEH7QH86yWMc+8bwzKHie6kDqehHK5xp7wKE8DWpeF+yGGPQ0X3q0in5hs0IM93ytbvYUsL2VzKbWTIWKU86Ky4JQg6FSDoRhtDr30JNR2Bt5b7Z4uVHLzxvzLnPKy8yuue8BgcHvGDQgyXgBs/tbh5G1S3RWVe4SSgoH8wiOPrGhJp97uNYC6baDRsZlPbY5jyc6jR+XpzDAPhkZxmhBm/Awm42hc3UvrS9mXJ/vSuCxHyIHgNKEs2zaFsssUkbDKujIR4ggg0IMM4Lbbe39PjJyq27XIHdzReqT5sCv7IoSzu4ARGS5vZ5DzShIwWPUmV5Gc/EoKBmt7y2SzWlxE3R4nX5qcHzB1oQZX/R52mxF1ASeQCOZR4Fsq3lnCUJZXOH28cdjeXsrqzsyukUaAlpHMwwo008/Dx6UBZ+Ge0Itp38txetz3ketvCfwUcemWjB6uG6k6+yfIDYqEGEcGt8I7WWSzuHCRytzRuxwok0UqT+SGAXB6ZGO+hLN3oQZlx12jH6JHaj17iaVCiLq+ATrj3nCDx5vcaEo8uJWzWt934YTqYRbI3mvKp+2gRM8J72NNjQuzqqRiXtCTouJHJz4aYNCDO9+YLm92Va7RkDMVknByACsMkmImIA6DkQZ8Hz76Emu7g7UW52fayKQT2SI+O50AVwfJgfsoQZtx2nM91ZWcI55sMeUdeaUoqA+HssfcNelCUWbibYiDYLQg5Ea28efHlkjGfjihB08FP6ph/Tm/ivQlkH/SE/FbX9ef4UlCEXrcY/8A86y/w0P8NaAzfjtsVke32hF6rArG7DqGU88L/Ahhn9GhKLDwtSS6e52rOvK9wRFEvcsUeAcZ7i4P7OaEGh0AoD+e7KRf/k+cjHpkgznTVXUfbp50J4H9CUIMQ47bwwTNBbROJGjZnkKHIUkcqpkdWOW06jTxoSi98PtjyWmyFjmHLIUlkZT1XnLMFPgQpGffmhBS/wCjj7N744t/PpN/+0JZss0YZSp6MCD5EYoQYdwhQ2G1p7Kf1XKGNSdOYowZSP0k5mHuoSzZtubRS3t5pnOFjRmPwGg8ycAe80IMd4IbuNMl5PIMJLEbVT+cW1lI8QMIM+OR3GhLPrgg5tb+8s5/UmZVGD3tCXyB45Vyw8VBNAzVd8dqLbWVzMxA5Y25c97EEIvmWIHxoQZ3/R+2IyRT3TAhZOWKPPeE5uZh7uY481NCWRHBWBG2pdMyqxVJGQkAkEygEjw0OM+/30DPbinu1Js+6Tadl6ilwz46JKfysfmSagjxJ/O0A0/cremLaFssqEBxpLHnVG7x5HqD3ihBxWPDzZ8dq1q0Xaxu5kZpMc/MdMhlAK4GgxjTzNARycMhGOWDaO0YIugjSf1QPBcj1aAkt3OH9laS9uA89x/bXDmSTOMZGdAcaZxnGmaAnttbKiuoJIJl5o5Bhh0PUEEHuIIBB8QKAoVpwXsFbLS3EiZyY2dApx0zyIGOPOgNEW0jEYiCL2QXkCYHJy4xy46cuNMUBTf+WdvG7NaXN3ZB9WS3lwh+qwOP8u7FASe7O49pZO0yB5bhvanncvKc9dT0z34GT30B4bxcPrO9lMs5mLHGiysEGBgYXoDQDd3h7Z2Uomg7YMM6NKxQ5GDlehOKA5dqcL7C4leWXt2d2Zz9M2AWOSFH5I9w91ActhFsjY1ysXbyJLKoUI7yOoBbQkYKx5YdTjvoD14t3fPbx2EYD3N7IkcakZ5VVgzykeC46/HuoC4bJ2elvBFBGMJGiovkBjJ9560B10BBb07p29+IxP2mIyxXs3Ke1jOcdegoCt/8nNlYxyzY/WtQm59twh2YRhhOw8DO+KC5M7A3C2dZsHgt1Dr7LuWdh+iXJ5fhihB7b07pW9/yduZcIGAEcjIDzYzzAe107/fQEDFwj2apyvpCnxWdwfsoC9RRhVCjoABr100oCB3p3NtL/lMyESp7EsbFJFwcjDDrg6gHODqKAh34Zwycoury+u41wRHNPlNOhPKASffnNAXOztI4kWOJFSNByqqgBQB3ACgIHefcm0vWWSRWjnXHLNCxSUY6ajrjuyDjuxQEU3DOCRlN3dXl4qHKxzzZTPjhQMn30BObe3UtrqKOFw8cUfsrC5jAGOXHq/k47qArsfCHZqnK9up8VmYH5igJTeDh/Z3jq85mJVFQASsFwucHHTm1OtARkXCLZqnmXt1bplZnB8sjWgL9QCgPNplGhYA+YoTyX1H56Qn5y/MUuTyX1HoDnpQxPgzqOrL8xQnkvqCzKdAwJ8xQcl9R6UIFAKA+WcDAJAJ6ZPXy8aEpNme7/cMzfXK3UU4hlAVWDpzqeQ5VhqMHuIOQcD35EE1uxud6PM91cztd3rryGZ1ChV/MjQaIPL7MnIFqoBQCgFAKAUAoBQCgPlnAwCQCenvoTZn1QgUAoBQCgFAKAUAoBQFL333Qs3hurkxfTiN5OcO/tImnq83LjQDGKqqQjZysdbL8wxEalOipezdK1ls312uUnhfu1bXb3HpEfOIxHyjmZRli+T6pBPsiq6cFJu52M3xtbDxhzTte/U9rdfebJZ2qRRpHGOVEUKoyTgAYAydTp41sJWPKVJyqSc5bvcpW/W5Vm0F1crGVnCvMXDOckDmOVJK4PuFVzpxs2dfLsyxCqwpN3jdK1l3b7n7uBubaJBbXRQtcFRKHLMMFhnAUHlwAcailOEbJkZlmNeVSdG/s3tay4du5eqtOMKAUBn+/W5NzeXUc0UqqoVV9YsChDE8y4Gp1z1GoqmdNydzuZdmVHD0XCcW3f59j/bL+owB31ccNn7QCgFAKAUAoBQCgFAKAz/fncm5vLuOaKVVUKq+sWDRkEnmTA1Pf1GoqmdNydzuZdmVHD0HCcW3r1a9j/bL+KuOGVzcvbT3XpZZgyx3Dxx4AHqADHTr51hCTdzoY/DRoc2lu4pvvLJWZzxQCgFAKAUAoBQERvf8AiN3/AIeb+G1YVOg+42sD+Jp+9HxRQ+CXtXnlD++aq6O7+Hmdr+INqf8At5Gp1eebIffH8Qu/1En3DUS2Zt4H8TT95eJB7P2ldw7Pszb2vpC+joXPaqnLhF0wdWzr08Kri2oqy4G5Vo0KmKqc7U5PtO2jd9focOxOJYlSVpIcMCiwxREvJIzByQBgaDlGvv8AHAJVLl2IyVwlFRlprdvRJK3qee0N/b+3w8+zjHESBkuc+RblwD7iBR1JLdE0sqw1X2ada77v1LpszbC3NsLiAFwykqhIU8wyOQ9ynIxnp39KzUrq6OTWw8qNbmqmlnv2dZS9q8QLy3lSKayWJn5SMzB9C3LnKDB1zpmsHUa0sdajlNCrBzp1bpX4W7eJNb4b13Fkeb0MywaDte1AHMe4gKSPM6a1lKbjwNTA4GliVbnLS6rcPmj63O3pnvfWNp2UGGxL2obLAgcvLyg+OvupGbfAjHYGlhtFUvLqtbTrvdnHvVvrcWUhD2RaItyxydsAH0z0CEqeuh8KiU2uBbg8tpYmN1V14q231R2vveYbQ3F5A1sxblji5gzvoCCNBy9+QcYx5VPLsrsqWX85X5qhPlLi7WS/fZuc1ttna0sYmjs4FQjmWOSVu1I6juCgn34qOVN6pGcsPgacublUk31paevyOvdnfFLtZFEZjuogS0DEZJGmjeHNocgYJ17szGd9OJXi8vlh3Ft3g/zfvs17SB2xv9e2zok9isRf2czB8jIB9gY0z41g6klujdoZVh60XKnVvbf2beJ2bz78Sw9o1tAskULiOSaRsIXzgxoBq5Hee7B+Mup1FOEyyFTkqrKzkrpLe3W+o6LPf6JrH0po2Dh+x7JTktIQCFU41BBBzjTXripVT2bmFTKpxxPMp6WvfqXWz0O09rhe0NnAVxnslmPa+WccpPlS8+ox5nAt8lVJd/J09T53b3ye8a6EduQYUBRHYK7OQ+UbOiesuP3+FIz5TZOKy6OHVNzn0nq1slpquvRkVtHf68gnjhnsliZyuMyh9GblyOUYPf31DqNO1jZp5VQq05VKdW6V+FtlfiSe/wDte+hjkFvB9H2fM9xzr6nXmAQ65Awc69emlTOTWxr5bh8NUmnVnrfSNt/iVPhttK8ht5Bb2RuUMpy3bImG5E9XDAk6YOffWFNtJ2R1M1o0KlWLq1eS7bWb4vUuG1d5r2C3SZrAnR2mXtl+iCtgE4U8wK+tkDTvrNzklexyaOCw9Wq6aq9Vnyd7/HTq7Tj3Y34uL18R2X0YZVkft19QHvwVBbTJwKRm3si7F5ZSw0byq620XJ3+rJHe7ea4s8utmZoAoLS9qFAJJGCvKT4a9NamUmuBr4HBUsT7LqcmXVa/1ujo3Q27PdoZJLY28ZCmNi/Nzg5yQOUEAYGpGudKmMm+BhjsLTw8uRGfKfHS1vq/0LBWRoigFAKAiN7/AMRu/wDDzfw2rCp0H3G1gfxNP3o+KKHwS9q88of3zVXR3fw8ztfxBtT/ANvI1OrzzZD74/iF3+ok+4axlszbwP4mn7y8Tw3X/q23/wAOn8MVEOgu4yxn4ufvPxM/4K2atPNIRlo40Vfdzlske/C4+JqqjudzP6jVOMFs27/D/s0HftAdn3QIz9Ex+I1B+BANWz6LOHlzaxVO3WiC4OH/AKJ/dM33UqKWxuZ7+IXurzK/xb/H7X9BP4prCrub2S/hane/A07bOzluIJYX9mRSufA9x8wcH4Vc1dWPO0Kzo1I1I8GZxwn2i0M89jLo2WZR4OmjgeYAI/RJqqm7Ox385oxq0o4mH7T29CwbVX0vasMPWKzXt5PDtGx2an3jRvnWT9qduo0aP/HwUqnGo7LuW/oVDild8+0oo3yY41jBUDPtNl8DvJHKMe4VXU6R1cnp8nCSlHd317loXn/51b/2N3/9d6s51dvyON/LKv8AdD/2RRLC4kbbS3EUMyRSSgetGy6OoRi2mAM5PyqtP27nZqRgsvdKcotpda4O6t4HZxrciW1I6hJCPgyVNZ2sVZArwqLtXmX223bhNlHaSrzoFXm1IJb2mfI1DFsnPvq3krk2ZxZYyosQ60HZ307urusVvfXdbsrKIWMZBgmE/KMsxOCC2uSzA8ungPdWE42jodDAY7nMRJ4h9KNupd3Z6kds7i30E9vqNCYmH3W6eWahVesvq5Bxpz+a816Fj3Nu7Kee5ubZz2koTtYmHKVK5HNjvznUgkZrKFm20aGOp4ilThSqrSN7PrvwKtxT/rGz8k/jVhU6SOlk/wCEq/HwL3vx/V93+qf91Wz6LOLl/wCKp+8iu8GPxKb/ABDfwoaro7Pv8kb+ffiI+6vFl8kQEEEZBGCD3g9auOKm07oyLddzs3az2zEiKQ9mM+DetC3vOvL9Y1rx9mVj1GMX23Aqquktf/r1LZv4xuJbbZ6n8M3aTY7okOT5ZI0961ZPW0TmZcuZhPFP8qtH3n6FxRAAABgAYAHcKsOU3d3Z9UIFAKAUBzbTtBNDLEekiMh+spH+dQ1dWLKVR06kZrg0/kY9w82sLC8lhuvow47Ni3RXUnlJ8FOTr01B6a1RB8l6nqs0oPF4eNSjrbVdqfn2G0RSBgCpDA9CDkVsHkmmnZlR4gbbTsWs4iJLq4+iWNTkgNoWbHsjGev7garqPSyOpluGlzirz0hDVvu4IsENssFqsWfVjiCZPgqY/wAqztZWNCU3VrOfW7/NmccEWHNdDOvLF++SqKO7PQfxAtId8vIvW/TgbPuskD6Jh8xpVs+izi5em8VT70V/g2w9DkGRntm0+olY0tjez1f8he6vFlf4tOPT7bUaImden0rdfCsau5vZKn9lqd78DXAc9KvPLmT8S7RrS+gvohjmIJ8OdOoPuZNPgaoqKzuemympHEYaWHnw8H6Mt/D20bsHupB9LduZj7lP4NfILqPOrKa0v1nLzOa5xUY7QVvjxfzKjxWsXhvIL1RlPUB9zxtzAE93MMY/RNV1FZ3Opk1SNShPDvfX5NW+nmabsraUVxEssTBkYZ07vcfAjvFXJ3PPVqM6M3Cas0RM28oa8jtbcCY6tcMD6sSgaajq5ONP3dRjy/asjZjg2qDrVXyf7V1v07SicbWHaW+v/bk/etU19vgdr+H17E+9eZrasD0OfKtk8w1YpvELbz2b2ciluTtW7VR+UuBke8gZI99VzdrHVyzCxxEakXvbR9TJyXZlleIsjRQzKwyH5VJx+l1FZWUjTVbEYaTgpOLXC/kUrYux4rfbnZ2ueyWFmkXJITm05MnXr2ZwfGq1FKeh16+InWy3lVt3LTttx8UcPFSRf+I2mo0VCden0udfCoqbl2Tp/ZKnx8C/b667Pu8a/Qv92rZ9FnEwGmKp3/uRV+Dd0gtJ1LKGExcgkDCmOMA+WVb5VXR2Z0s9hJ14tL8tvq/UsO5+0nuDdS8xaEzlIPDlRVBK+4tmsoNu7NDHUY0VTha0uTeXe+v4FZ4x7GzHHdpo0ZEbkdeUn1D8G0+tWNWPE6GRYi0pUZbPVd/H5rwJDhysly020JwOeQLDHjoEQAMR4BnB+INTT19plOacmio4WnstX3vb5IvNWnGFAKAUAoBQENt3de0u8GeIFxoHUlXx4ZXUj3HIrGUU9zbw+Or4fSnLTq3RXl4V2QOklyB+aJEx9zP21jzSN555iHvGPyfqT+wd1LSzOYIgHOhdiWf5noPcMVlGCWxpYnHV8RpUlp1bI9dvbuW15yekRl+Tm5fXdcc2M+yRnoOtJRUtzHDYyth7807X30T27yKXh1s0EHsDkaj6Wb/fWPNRNh5vi2rcr6L0O/be6VnduJJ4y7hQoPPIugJPRWA6k1lKCluU4fH18PHk05WXcvNHLa7g7PjcOkJDDOD2kp6gg9W8CaxVOKLZ5ripx5Mpady9DxHDjZn9gf8Ayzf76c1Ey/nGM/v+i9CZ2FsG3tFZLdORWPMRzM2uMflE91ZRio7GpiMVVxDUqju12LyG8Ww4ryEwzc3KSGBUgMCD1BIIGmR06E0lG6sxhcVPDVOchuSEUYVQqjCgAADoANAKyKG23dnneWkcqNHIgdGGCrDINQ1cyp1JU5KUXZoqD8MLHmJUzop6osnqn3HILfbWHNROos7xNrPkvtt+19Cy7H2Hb2sZjgjCKfaxklveWOprJRS2OfXxNWvLl1HdkIOHGzP7A/8Alm/31jzUTc/nGM/v+i9CT2FuvaWjM1vGULABvXdsgaj2mOKyjBR2NfEY2viElVd7diXgem2tgQXTQmYFhExdV05SSPyhj1h7qOKe5jh8VUoKSp6cpWvx+BDy8P7bmJhkubYMcskEpVCfIg48hpWPNo2o5tWtacYztxkrvyJTZO7FrbxSRRx6SgiRiSXfIIOW6956Yxk1koJKxr1sbWrTU5PbbqXwIz/lxsz+wP8A5Zv99Y81E2P5xjP7/ovQl9j7vW1tG8UMfLG5JdSzMDkcp9onTGmKyjFLY1a+LrV5qc3qttl4FcbhZs8vzfTcv5nOOXyzy8+PrVjzUTf/AJ5iuTbS/XbX0+hK3+8Nhs/srdiIhgcqqpIVc4y2OgJzr1OpqXKMdDWp4TE4vlVUr9bvuzl4iXxMC2kQDz3ZESKdcLkcznwAHf3de6oqPS3WWZXS/qutPSMNX5IsWyrBIIY4U9mNQo9+B1PvJ1+NZpWVjQrVZVajqS3bOupKxQCgFAKAUAoBQCgFAKAUAoBQCgFAKAUAoBQCgFAKAUAoBQCgFAZhxk2XGOyuRntD9GdRykDJGmOupqmquJ6LIq8vapcNye3A2aroL2VnluZF5S8hB5V/NQAAKKygvzM0syrOMvs8ElBPZce19ZcasOUKAUAoD//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n-US" altLang="en-US"/>
          </a:p>
        </p:txBody>
      </p:sp>
      <p:sp>
        <p:nvSpPr>
          <p:cNvPr id="4" name="AutoShape 2" descr="https://mail.sci.ccny.cuny.edu/Session/59759-eHe3Jg9MZLEPeLqPw39d/MessagePart/INBOX/96128-02-B/IMG_370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619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981200"/>
            <a:ext cx="3775080" cy="212680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6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7724" y="3174269"/>
            <a:ext cx="3833524" cy="215973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Plus 2"/>
          <p:cNvSpPr/>
          <p:nvPr/>
        </p:nvSpPr>
        <p:spPr bwMode="auto">
          <a:xfrm>
            <a:off x="5029200" y="2971800"/>
            <a:ext cx="914400" cy="914400"/>
          </a:xfrm>
          <a:prstGeom prst="mathPlus">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6600"/>
              </a:solidFill>
              <a:effectLst/>
              <a:latin typeface="Times New Roman" pitchFamily="18"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862" y="2412989"/>
            <a:ext cx="838200" cy="636224"/>
          </a:xfrm>
          <a:prstGeom prst="rect">
            <a:avLst/>
          </a:prstGeom>
          <a:ln w="19050" cmpd="sng">
            <a:solidFill>
              <a:schemeClr val="tx1"/>
            </a:solidFill>
          </a:ln>
        </p:spPr>
      </p:pic>
      <p:pic>
        <p:nvPicPr>
          <p:cNvPr id="7" name="Picture 6"/>
          <p:cNvPicPr>
            <a:picLocks noChangeAspect="1"/>
          </p:cNvPicPr>
          <p:nvPr/>
        </p:nvPicPr>
        <p:blipFill>
          <a:blip r:embed="rId5"/>
          <a:stretch>
            <a:fillRect/>
          </a:stretch>
        </p:blipFill>
        <p:spPr>
          <a:xfrm>
            <a:off x="6329362" y="3252402"/>
            <a:ext cx="1981200" cy="1090998"/>
          </a:xfrm>
          <a:prstGeom prst="rect">
            <a:avLst/>
          </a:prstGeom>
          <a:ln w="28575" cmpd="sng">
            <a:solidFill>
              <a:srgbClr val="000000"/>
            </a:solidFill>
          </a:ln>
        </p:spPr>
      </p:pic>
    </p:spTree>
    <p:extLst>
      <p:ext uri="{BB962C8B-B14F-4D97-AF65-F5344CB8AC3E}">
        <p14:creationId xmlns:p14="http://schemas.microsoft.com/office/powerpoint/2010/main" val="768958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Installing </a:t>
            </a:r>
            <a:r>
              <a:rPr lang="en-US" altLang="en-US" sz="2800" i="1" dirty="0">
                <a:solidFill>
                  <a:srgbClr val="006600"/>
                </a:solidFill>
                <a:latin typeface="Arial" pitchFamily="34" charset="0"/>
              </a:rPr>
              <a:t>Wallace</a:t>
            </a:r>
          </a:p>
        </p:txBody>
      </p:sp>
      <p:sp>
        <p:nvSpPr>
          <p:cNvPr id="4" name="Text Box 3"/>
          <p:cNvSpPr txBox="1">
            <a:spLocks noChangeArrowheads="1"/>
          </p:cNvSpPr>
          <p:nvPr/>
        </p:nvSpPr>
        <p:spPr bwMode="auto">
          <a:xfrm>
            <a:off x="609600" y="838200"/>
            <a:ext cx="7696200" cy="4939814"/>
          </a:xfrm>
          <a:prstGeom prst="rect">
            <a:avLst/>
          </a:prstGeom>
          <a:noFill/>
          <a:ln w="9525">
            <a:noFill/>
            <a:miter lim="800000"/>
            <a:headEnd/>
            <a:tailEnd/>
          </a:ln>
          <a:effectLst/>
        </p:spPr>
        <p:txBody>
          <a:bodyPr wrap="square">
            <a:spAutoFit/>
          </a:bodyPr>
          <a:lstStyle/>
          <a:p>
            <a:pPr marL="342900" indent="-342900">
              <a:spcBef>
                <a:spcPct val="50000"/>
              </a:spcBef>
              <a:buFont typeface="Arial" charset="0"/>
              <a:buChar char="•"/>
            </a:pPr>
            <a:r>
              <a:rPr lang="en-US" dirty="0">
                <a:latin typeface="Arial" pitchFamily="34" charset="0"/>
              </a:rPr>
              <a:t>Install R (and optionally </a:t>
            </a:r>
            <a:r>
              <a:rPr lang="en-US" dirty="0" err="1">
                <a:latin typeface="Arial" pitchFamily="34" charset="0"/>
              </a:rPr>
              <a:t>Rstudio</a:t>
            </a:r>
            <a:r>
              <a:rPr lang="en-US" dirty="0">
                <a:latin typeface="Arial" pitchFamily="34" charset="0"/>
              </a:rPr>
              <a:t>) and Java</a:t>
            </a:r>
          </a:p>
          <a:p>
            <a:pPr marL="342900" indent="-342900">
              <a:spcBef>
                <a:spcPct val="50000"/>
              </a:spcBef>
              <a:buFont typeface="Arial" charset="0"/>
              <a:buChar char="•"/>
            </a:pPr>
            <a:r>
              <a:rPr lang="en-US" dirty="0">
                <a:latin typeface="Arial" pitchFamily="34" charset="0"/>
              </a:rPr>
              <a:t>Install the </a:t>
            </a:r>
            <a:r>
              <a:rPr lang="en-US" dirty="0" err="1">
                <a:latin typeface="Courier" charset="0"/>
                <a:ea typeface="Courier" charset="0"/>
                <a:cs typeface="Courier" charset="0"/>
              </a:rPr>
              <a:t>wallace</a:t>
            </a:r>
            <a:r>
              <a:rPr lang="en-US" dirty="0">
                <a:latin typeface="Arial" pitchFamily="34" charset="0"/>
              </a:rPr>
              <a:t> package from CRAN </a:t>
            </a: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r>
              <a:rPr lang="en-US" dirty="0">
                <a:latin typeface="Arial" pitchFamily="34" charset="0"/>
              </a:rPr>
              <a:t>OPTIONAL: For </a:t>
            </a:r>
            <a:r>
              <a:rPr lang="en-US" dirty="0" err="1">
                <a:latin typeface="Arial" pitchFamily="34" charset="0"/>
              </a:rPr>
              <a:t>maxent.jar</a:t>
            </a:r>
            <a:r>
              <a:rPr lang="en-US" dirty="0">
                <a:latin typeface="Arial" pitchFamily="34" charset="0"/>
              </a:rPr>
              <a:t> need to install additional files --  (</a:t>
            </a:r>
            <a:r>
              <a:rPr lang="en-US" dirty="0">
                <a:solidFill>
                  <a:srgbClr val="006600"/>
                </a:solidFill>
                <a:latin typeface="Arial" pitchFamily="34" charset="0"/>
              </a:rPr>
              <a:t>https://biodiversityinformatics.amnh.org/open_source/maxent/</a:t>
            </a:r>
            <a:r>
              <a:rPr lang="en-US" dirty="0">
                <a:latin typeface="Arial" pitchFamily="34" charset="0"/>
              </a:rPr>
              <a:t> and place in </a:t>
            </a:r>
            <a:r>
              <a:rPr lang="en-US" dirty="0" err="1">
                <a:latin typeface="Courier" charset="0"/>
                <a:ea typeface="Courier" charset="0"/>
                <a:cs typeface="Courier" charset="0"/>
              </a:rPr>
              <a:t>dismo</a:t>
            </a:r>
            <a:r>
              <a:rPr lang="en-US" dirty="0">
                <a:latin typeface="Arial" pitchFamily="34" charset="0"/>
              </a:rPr>
              <a:t> folder</a:t>
            </a:r>
          </a:p>
          <a:p>
            <a:pPr marL="342900" indent="-342900">
              <a:spcBef>
                <a:spcPct val="50000"/>
              </a:spcBef>
              <a:buFont typeface="Arial" charset="0"/>
              <a:buChar char="•"/>
            </a:pPr>
            <a:r>
              <a:rPr lang="en-US" dirty="0">
                <a:latin typeface="Arial" pitchFamily="34" charset="0"/>
              </a:rPr>
              <a:t>Troubleshooting on </a:t>
            </a:r>
            <a:r>
              <a:rPr lang="en-US" dirty="0" err="1">
                <a:latin typeface="Arial" pitchFamily="34" charset="0"/>
              </a:rPr>
              <a:t>Github</a:t>
            </a:r>
            <a:r>
              <a:rPr lang="en-US" dirty="0">
                <a:latin typeface="Arial" pitchFamily="34" charset="0"/>
              </a:rPr>
              <a:t> page (</a:t>
            </a:r>
            <a:r>
              <a:rPr lang="en-US" dirty="0">
                <a:solidFill>
                  <a:srgbClr val="006600"/>
                </a:solidFill>
                <a:latin typeface="Arial" pitchFamily="34" charset="0"/>
              </a:rPr>
              <a:t>https://github.com/wallaceEcoMod/wallace</a:t>
            </a:r>
            <a:r>
              <a:rPr lang="en-US" dirty="0">
                <a:latin typeface="Arial" pitchFamily="34"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28871"/>
            <a:ext cx="5059180" cy="1905000"/>
          </a:xfrm>
          <a:prstGeom prst="rect">
            <a:avLst/>
          </a:prstGeom>
          <a:ln>
            <a:solidFill>
              <a:schemeClr val="tx1"/>
            </a:solidFill>
          </a:ln>
        </p:spPr>
      </p:pic>
    </p:spTree>
    <p:extLst>
      <p:ext uri="{BB962C8B-B14F-4D97-AF65-F5344CB8AC3E}">
        <p14:creationId xmlns:p14="http://schemas.microsoft.com/office/powerpoint/2010/main" val="3692657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0" y="1349493"/>
            <a:ext cx="4191000" cy="2677656"/>
          </a:xfrm>
          <a:prstGeom prst="rect">
            <a:avLst/>
          </a:prstGeom>
        </p:spPr>
        <p:txBody>
          <a:bodyPr wrap="square">
            <a:spAutoFit/>
          </a:bodyPr>
          <a:lstStyle/>
          <a:p>
            <a:r>
              <a:rPr lang="en-US" sz="2800" i="1" dirty="0">
                <a:latin typeface="Arial" panose="020B0604020202020204" pitchFamily="34" charset="0"/>
              </a:rPr>
              <a:t>Wallace</a:t>
            </a:r>
            <a:r>
              <a:rPr lang="en-US" sz="2800" dirty="0">
                <a:latin typeface="Arial" panose="020B0604020202020204" pitchFamily="34" charset="0"/>
              </a:rPr>
              <a:t>’s code is free and</a:t>
            </a:r>
            <a:r>
              <a:rPr lang="en-US" sz="2800" i="1" dirty="0">
                <a:latin typeface="Arial" panose="020B0604020202020204" pitchFamily="34" charset="0"/>
              </a:rPr>
              <a:t> </a:t>
            </a:r>
            <a:r>
              <a:rPr lang="en-US" sz="2800" b="1" i="1" cap="small" dirty="0">
                <a:solidFill>
                  <a:srgbClr val="990099"/>
                </a:solidFill>
                <a:latin typeface="Arial" panose="020B0604020202020204" pitchFamily="34" charset="0"/>
              </a:rPr>
              <a:t>open</a:t>
            </a:r>
            <a:r>
              <a:rPr lang="en-US" sz="2800" dirty="0">
                <a:solidFill>
                  <a:srgbClr val="990099"/>
                </a:solidFill>
                <a:latin typeface="Arial" panose="020B0604020202020204" pitchFamily="34" charset="0"/>
              </a:rPr>
              <a:t> </a:t>
            </a:r>
          </a:p>
          <a:p>
            <a:endParaRPr lang="en-US" sz="2800" dirty="0">
              <a:latin typeface="Arial" panose="020B0604020202020204" pitchFamily="34" charset="0"/>
            </a:endParaRPr>
          </a:p>
          <a:p>
            <a:r>
              <a:rPr lang="en-US" sz="2800" dirty="0">
                <a:latin typeface="Arial" panose="020B0604020202020204" pitchFamily="34" charset="0"/>
              </a:rPr>
              <a:t>(&amp; users can download data from online databases.)</a:t>
            </a:r>
          </a:p>
        </p:txBody>
      </p:sp>
      <p:sp>
        <p:nvSpPr>
          <p:cNvPr id="3"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Qualities of </a:t>
            </a:r>
            <a:r>
              <a:rPr lang="en-US" altLang="en-US" sz="2800" i="1" dirty="0">
                <a:solidFill>
                  <a:srgbClr val="006600"/>
                </a:solidFill>
                <a:latin typeface="Arial" pitchFamily="34" charset="0"/>
              </a:rPr>
              <a:t>Wallace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5624"/>
          <a:stretch/>
        </p:blipFill>
        <p:spPr>
          <a:xfrm>
            <a:off x="5334000" y="1119883"/>
            <a:ext cx="2971800" cy="5357117"/>
          </a:xfrm>
          <a:prstGeom prst="rect">
            <a:avLst/>
          </a:prstGeom>
          <a:ln>
            <a:solidFill>
              <a:schemeClr val="tx1"/>
            </a:solidFill>
          </a:ln>
        </p:spPr>
      </p:pic>
    </p:spTree>
    <p:extLst>
      <p:ext uri="{BB962C8B-B14F-4D97-AF65-F5344CB8AC3E}">
        <p14:creationId xmlns:p14="http://schemas.microsoft.com/office/powerpoint/2010/main" val="1997677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337370"/>
            <a:ext cx="3505200" cy="3108543"/>
          </a:xfrm>
          <a:prstGeom prst="rect">
            <a:avLst/>
          </a:prstGeom>
        </p:spPr>
        <p:txBody>
          <a:bodyPr wrap="square">
            <a:spAutoFit/>
          </a:bodyPr>
          <a:lstStyle/>
          <a:p>
            <a:r>
              <a:rPr lang="en-US" sz="2800" i="1" dirty="0">
                <a:latin typeface="Arial" panose="020B0604020202020204" pitchFamily="34" charset="0"/>
              </a:rPr>
              <a:t>Wallace </a:t>
            </a:r>
            <a:r>
              <a:rPr lang="en-US" sz="2800" dirty="0">
                <a:latin typeface="Arial" panose="020B0604020202020204" pitchFamily="34" charset="0"/>
              </a:rPr>
              <a:t>provides </a:t>
            </a:r>
            <a:r>
              <a:rPr lang="en-US" sz="2800" b="1" i="1" cap="small" dirty="0">
                <a:solidFill>
                  <a:srgbClr val="990099"/>
                </a:solidFill>
                <a:latin typeface="Arial" panose="020B0604020202020204" pitchFamily="34" charset="0"/>
              </a:rPr>
              <a:t>guidance</a:t>
            </a:r>
            <a:endParaRPr lang="en-US" sz="2800" dirty="0">
              <a:solidFill>
                <a:srgbClr val="990099"/>
              </a:solidFill>
              <a:latin typeface="Arial" panose="020B0604020202020204" pitchFamily="34" charset="0"/>
            </a:endParaRPr>
          </a:p>
          <a:p>
            <a:endParaRPr lang="en-US" sz="2800" dirty="0">
              <a:latin typeface="Arial" panose="020B0604020202020204" pitchFamily="34" charset="0"/>
            </a:endParaRPr>
          </a:p>
          <a:p>
            <a:r>
              <a:rPr lang="en-US" sz="2800" dirty="0">
                <a:latin typeface="Arial" panose="020B0604020202020204" pitchFamily="34" charset="0"/>
              </a:rPr>
              <a:t>that addresses conceptual and methodological issues.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734" y="1295400"/>
            <a:ext cx="4642266" cy="3505200"/>
          </a:xfrm>
          <a:prstGeom prst="rect">
            <a:avLst/>
          </a:prstGeom>
          <a:ln>
            <a:solidFill>
              <a:schemeClr val="tx1"/>
            </a:solidFill>
          </a:ln>
        </p:spPr>
      </p:pic>
      <p:sp>
        <p:nvSpPr>
          <p:cNvPr id="5"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Qualities of </a:t>
            </a:r>
            <a:r>
              <a:rPr lang="en-US" altLang="en-US" sz="2800" i="1" dirty="0">
                <a:solidFill>
                  <a:srgbClr val="006600"/>
                </a:solidFill>
                <a:latin typeface="Arial" pitchFamily="34" charset="0"/>
              </a:rPr>
              <a:t>Wallace</a:t>
            </a:r>
          </a:p>
        </p:txBody>
      </p:sp>
    </p:spTree>
    <p:extLst>
      <p:ext uri="{BB962C8B-B14F-4D97-AF65-F5344CB8AC3E}">
        <p14:creationId xmlns:p14="http://schemas.microsoft.com/office/powerpoint/2010/main" val="2974462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371600"/>
            <a:ext cx="3429000" cy="3539430"/>
          </a:xfrm>
          <a:prstGeom prst="rect">
            <a:avLst/>
          </a:prstGeom>
        </p:spPr>
        <p:txBody>
          <a:bodyPr wrap="square">
            <a:spAutoFit/>
          </a:bodyPr>
          <a:lstStyle/>
          <a:p>
            <a:r>
              <a:rPr lang="en-US" sz="2800" i="1" dirty="0">
                <a:latin typeface="Arial" panose="020B0604020202020204" pitchFamily="34" charset="0"/>
              </a:rPr>
              <a:t>Wallace </a:t>
            </a:r>
            <a:r>
              <a:rPr lang="en-US" sz="2800" dirty="0">
                <a:latin typeface="Arial" panose="020B0604020202020204" pitchFamily="34" charset="0"/>
              </a:rPr>
              <a:t>is </a:t>
            </a:r>
            <a:r>
              <a:rPr lang="en-US" sz="2800" b="1" i="1" cap="small" dirty="0">
                <a:solidFill>
                  <a:srgbClr val="990099"/>
                </a:solidFill>
                <a:latin typeface="Arial" panose="020B0604020202020204" pitchFamily="34" charset="0"/>
              </a:rPr>
              <a:t>flexible </a:t>
            </a:r>
          </a:p>
          <a:p>
            <a:endParaRPr lang="en-US" sz="2800" b="1" i="1" cap="small" dirty="0">
              <a:solidFill>
                <a:srgbClr val="FF0000"/>
              </a:solidFill>
              <a:latin typeface="Arial" panose="020B0604020202020204" pitchFamily="34" charset="0"/>
            </a:endParaRPr>
          </a:p>
          <a:p>
            <a:r>
              <a:rPr lang="en-US" sz="2800" dirty="0">
                <a:latin typeface="Arial" panose="020B0604020202020204" pitchFamily="34" charset="0"/>
              </a:rPr>
              <a:t>by providing multiple options, and allowing user inputs and downloads for most components.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401" y="1447800"/>
            <a:ext cx="3991399" cy="3962400"/>
          </a:xfrm>
          <a:prstGeom prst="rect">
            <a:avLst/>
          </a:prstGeom>
          <a:ln>
            <a:solidFill>
              <a:schemeClr val="tx1"/>
            </a:solidFill>
          </a:ln>
        </p:spPr>
      </p:pic>
      <p:sp>
        <p:nvSpPr>
          <p:cNvPr id="6"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Qualities of </a:t>
            </a:r>
            <a:r>
              <a:rPr lang="en-US" altLang="en-US" sz="2800" i="1" dirty="0">
                <a:solidFill>
                  <a:srgbClr val="006600"/>
                </a:solidFill>
                <a:latin typeface="Arial" pitchFamily="34" charset="0"/>
              </a:rPr>
              <a:t>Wallace</a:t>
            </a:r>
          </a:p>
        </p:txBody>
      </p:sp>
    </p:spTree>
    <p:extLst>
      <p:ext uri="{BB962C8B-B14F-4D97-AF65-F5344CB8AC3E}">
        <p14:creationId xmlns:p14="http://schemas.microsoft.com/office/powerpoint/2010/main" val="1536914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2612"/>
            <a:ext cx="3581400" cy="3108543"/>
          </a:xfrm>
          <a:prstGeom prst="rect">
            <a:avLst/>
          </a:prstGeom>
        </p:spPr>
        <p:txBody>
          <a:bodyPr wrap="square">
            <a:spAutoFit/>
          </a:bodyPr>
          <a:lstStyle/>
          <a:p>
            <a:r>
              <a:rPr lang="en-US" sz="2800" i="1" dirty="0">
                <a:latin typeface="Arial" panose="020B0604020202020204" pitchFamily="34" charset="0"/>
              </a:rPr>
              <a:t>Wallace </a:t>
            </a:r>
            <a:r>
              <a:rPr lang="en-US" sz="2800" dirty="0">
                <a:latin typeface="Arial" panose="020B0604020202020204" pitchFamily="34" charset="0"/>
              </a:rPr>
              <a:t>features </a:t>
            </a:r>
            <a:r>
              <a:rPr lang="en-US" sz="2800" b="1" i="1" cap="small" dirty="0">
                <a:solidFill>
                  <a:srgbClr val="990099"/>
                </a:solidFill>
                <a:latin typeface="Arial" panose="020B0604020202020204" pitchFamily="34" charset="0"/>
              </a:rPr>
              <a:t>interactive </a:t>
            </a:r>
          </a:p>
          <a:p>
            <a:endParaRPr lang="en-US" sz="2800" b="1" i="1" cap="small" dirty="0">
              <a:solidFill>
                <a:srgbClr val="FF0000"/>
              </a:solidFill>
              <a:latin typeface="Arial" panose="020B0604020202020204" pitchFamily="34" charset="0"/>
            </a:endParaRPr>
          </a:p>
          <a:p>
            <a:r>
              <a:rPr lang="en-US" sz="2800" dirty="0">
                <a:latin typeface="Arial" panose="020B0604020202020204" pitchFamily="34" charset="0"/>
              </a:rPr>
              <a:t>maps, tables, and graphs to explore data and model predictions.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295400"/>
            <a:ext cx="3449247" cy="4964420"/>
          </a:xfrm>
          <a:prstGeom prst="rect">
            <a:avLst/>
          </a:prstGeom>
          <a:ln>
            <a:solidFill>
              <a:schemeClr val="tx1"/>
            </a:solidFill>
          </a:ln>
        </p:spPr>
      </p:pic>
      <p:sp>
        <p:nvSpPr>
          <p:cNvPr id="6"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Qualities of </a:t>
            </a:r>
            <a:r>
              <a:rPr lang="en-US" altLang="en-US" sz="2800" i="1" dirty="0">
                <a:solidFill>
                  <a:srgbClr val="006600"/>
                </a:solidFill>
                <a:latin typeface="Arial" pitchFamily="34" charset="0"/>
              </a:rPr>
              <a:t>Wallace</a:t>
            </a:r>
          </a:p>
        </p:txBody>
      </p:sp>
    </p:spTree>
    <p:extLst>
      <p:ext uri="{BB962C8B-B14F-4D97-AF65-F5344CB8AC3E}">
        <p14:creationId xmlns:p14="http://schemas.microsoft.com/office/powerpoint/2010/main" val="823670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3657600" cy="3539430"/>
          </a:xfrm>
          <a:prstGeom prst="rect">
            <a:avLst/>
          </a:prstGeom>
        </p:spPr>
        <p:txBody>
          <a:bodyPr wrap="square">
            <a:spAutoFit/>
          </a:bodyPr>
          <a:lstStyle/>
          <a:p>
            <a:r>
              <a:rPr lang="en-US" sz="2800" i="1" dirty="0">
                <a:latin typeface="Arial" panose="020B0604020202020204" pitchFamily="34" charset="0"/>
              </a:rPr>
              <a:t>Wallace </a:t>
            </a:r>
            <a:r>
              <a:rPr lang="en-US" sz="2800" dirty="0">
                <a:latin typeface="Arial" panose="020B0604020202020204" pitchFamily="34" charset="0"/>
              </a:rPr>
              <a:t>is</a:t>
            </a:r>
            <a:r>
              <a:rPr lang="en-US" sz="2800" i="1" dirty="0">
                <a:latin typeface="Arial" panose="020B0604020202020204" pitchFamily="34" charset="0"/>
              </a:rPr>
              <a:t> </a:t>
            </a:r>
            <a:r>
              <a:rPr lang="en-US" sz="2800" b="1" i="1" cap="small" dirty="0">
                <a:solidFill>
                  <a:srgbClr val="990099"/>
                </a:solidFill>
                <a:latin typeface="Arial" panose="020B0604020202020204" pitchFamily="34" charset="0"/>
              </a:rPr>
              <a:t>reproducible </a:t>
            </a:r>
          </a:p>
          <a:p>
            <a:endParaRPr lang="en-US" sz="2800" b="1" i="1" cap="small" dirty="0">
              <a:solidFill>
                <a:srgbClr val="FF0000"/>
              </a:solidFill>
              <a:latin typeface="Arial" panose="020B0604020202020204" pitchFamily="34" charset="0"/>
            </a:endParaRPr>
          </a:p>
          <a:p>
            <a:r>
              <a:rPr lang="en-US" sz="2800" dirty="0">
                <a:latin typeface="Arial" panose="020B0604020202020204" pitchFamily="34" charset="0"/>
              </a:rPr>
              <a:t>by providing executable code for documenting and rerunning the analysis.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1749"/>
          <a:stretch/>
        </p:blipFill>
        <p:spPr>
          <a:xfrm>
            <a:off x="4573816" y="1447800"/>
            <a:ext cx="4016918" cy="4495800"/>
          </a:xfrm>
          <a:prstGeom prst="rect">
            <a:avLst/>
          </a:prstGeom>
          <a:ln>
            <a:solidFill>
              <a:schemeClr val="tx1"/>
            </a:solidFill>
          </a:ln>
        </p:spPr>
      </p:pic>
      <p:sp>
        <p:nvSpPr>
          <p:cNvPr id="6"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Qualities of </a:t>
            </a:r>
            <a:r>
              <a:rPr lang="en-US" altLang="en-US" sz="2800" i="1" dirty="0">
                <a:solidFill>
                  <a:srgbClr val="006600"/>
                </a:solidFill>
                <a:latin typeface="Arial" pitchFamily="34" charset="0"/>
              </a:rPr>
              <a:t>Wallace</a:t>
            </a:r>
          </a:p>
        </p:txBody>
      </p:sp>
    </p:spTree>
    <p:extLst>
      <p:ext uri="{BB962C8B-B14F-4D97-AF65-F5344CB8AC3E}">
        <p14:creationId xmlns:p14="http://schemas.microsoft.com/office/powerpoint/2010/main" val="408403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9" name="Text Box 3"/>
          <p:cNvSpPr txBox="1">
            <a:spLocks noChangeArrowheads="1"/>
          </p:cNvSpPr>
          <p:nvPr/>
        </p:nvSpPr>
        <p:spPr bwMode="auto">
          <a:xfrm>
            <a:off x="1371600" y="304800"/>
            <a:ext cx="6429375" cy="519113"/>
          </a:xfrm>
          <a:prstGeom prst="rect">
            <a:avLst/>
          </a:prstGeom>
          <a:noFill/>
          <a:ln w="9525">
            <a:noFill/>
            <a:miter lim="800000"/>
            <a:headEnd/>
            <a:tailEnd/>
          </a:ln>
          <a:effectLst/>
        </p:spPr>
        <p:txBody>
          <a:bodyPr>
            <a:spAutoFit/>
          </a:bodyPr>
          <a:lstStyle/>
          <a:p>
            <a:pPr algn="ctr">
              <a:spcBef>
                <a:spcPct val="50000"/>
              </a:spcBef>
            </a:pPr>
            <a:r>
              <a:rPr lang="en-US" sz="2800" i="1" dirty="0">
                <a:solidFill>
                  <a:srgbClr val="006600"/>
                </a:solidFill>
                <a:latin typeface="Arial" pitchFamily="34" charset="0"/>
                <a:cs typeface="Arial" pitchFamily="34" charset="0"/>
              </a:rPr>
              <a:t>Wallace</a:t>
            </a:r>
            <a:r>
              <a:rPr lang="en-US" sz="2800" dirty="0">
                <a:solidFill>
                  <a:srgbClr val="006600"/>
                </a:solidFill>
                <a:latin typeface="Arial" pitchFamily="34" charset="0"/>
                <a:cs typeface="Arial" pitchFamily="34" charset="0"/>
              </a:rPr>
              <a:t> today</a:t>
            </a:r>
          </a:p>
        </p:txBody>
      </p:sp>
      <p:sp>
        <p:nvSpPr>
          <p:cNvPr id="818185" name="Text Box 9"/>
          <p:cNvSpPr txBox="1">
            <a:spLocks noChangeArrowheads="1"/>
          </p:cNvSpPr>
          <p:nvPr/>
        </p:nvSpPr>
        <p:spPr bwMode="auto">
          <a:xfrm>
            <a:off x="304800" y="1219200"/>
            <a:ext cx="5562600" cy="1107996"/>
          </a:xfrm>
          <a:prstGeom prst="rect">
            <a:avLst/>
          </a:prstGeom>
          <a:noFill/>
          <a:ln w="9525">
            <a:noFill/>
            <a:miter lim="800000"/>
            <a:headEnd/>
            <a:tailEnd/>
          </a:ln>
          <a:effectLst/>
        </p:spPr>
        <p:txBody>
          <a:bodyPr wrap="square">
            <a:spAutoFit/>
          </a:bodyPr>
          <a:lstStyle/>
          <a:p>
            <a:r>
              <a:rPr lang="en-US" sz="2200" dirty="0">
                <a:solidFill>
                  <a:srgbClr val="006600"/>
                </a:solidFill>
                <a:latin typeface="Arial" pitchFamily="34" charset="0"/>
              </a:rPr>
              <a:t>1. Full </a:t>
            </a:r>
            <a:r>
              <a:rPr lang="en-US" sz="2200" dirty="0">
                <a:solidFill>
                  <a:srgbClr val="990099"/>
                </a:solidFill>
                <a:latin typeface="Arial" pitchFamily="34" charset="0"/>
              </a:rPr>
              <a:t>Release 1.0.6</a:t>
            </a:r>
            <a:r>
              <a:rPr lang="en-US" sz="2200" dirty="0">
                <a:solidFill>
                  <a:srgbClr val="006600"/>
                </a:solidFill>
                <a:latin typeface="Arial" pitchFamily="34" charset="0"/>
              </a:rPr>
              <a:t> (Kass et al. 2018, Methods in Ecology &amp; Evolution </a:t>
            </a:r>
            <a:r>
              <a:rPr lang="en-US" sz="2200" dirty="0">
                <a:solidFill>
                  <a:srgbClr val="990099"/>
                </a:solidFill>
                <a:latin typeface="Arial" pitchFamily="34" charset="0"/>
              </a:rPr>
              <a:t>software note; Google group; Wallace e-mail</a:t>
            </a:r>
            <a:r>
              <a:rPr lang="en-US" sz="2200" dirty="0">
                <a:solidFill>
                  <a:srgbClr val="006600"/>
                </a:solidFill>
                <a:latin typeface="Arial" pitchFamily="34" charset="0"/>
              </a:rPr>
              <a: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300" y="990600"/>
            <a:ext cx="2379300" cy="1336804"/>
          </a:xfrm>
          <a:prstGeom prst="rect">
            <a:avLst/>
          </a:prstGeom>
          <a:ln w="12700">
            <a:solidFill>
              <a:schemeClr val="tx1"/>
            </a:solidFill>
          </a:ln>
        </p:spPr>
      </p:pic>
      <p:sp>
        <p:nvSpPr>
          <p:cNvPr id="9" name="Rectangle 8"/>
          <p:cNvSpPr/>
          <p:nvPr/>
        </p:nvSpPr>
        <p:spPr>
          <a:xfrm>
            <a:off x="6172200" y="2282148"/>
            <a:ext cx="2438400" cy="707886"/>
          </a:xfrm>
          <a:prstGeom prst="rect">
            <a:avLst/>
          </a:prstGeom>
        </p:spPr>
        <p:txBody>
          <a:bodyPr wrap="square">
            <a:spAutoFit/>
          </a:bodyPr>
          <a:lstStyle/>
          <a:p>
            <a:pPr marL="457200" indent="-457200">
              <a:spcBef>
                <a:spcPct val="50000"/>
              </a:spcBef>
            </a:pPr>
            <a:r>
              <a:rPr lang="en-US" altLang="en-US" sz="2000" dirty="0">
                <a:latin typeface="Arial" charset="0"/>
              </a:rPr>
              <a:t>NSF DEB-1119915 &amp; DBI-1650241 </a:t>
            </a:r>
          </a:p>
        </p:txBody>
      </p:sp>
    </p:spTree>
    <p:extLst>
      <p:ext uri="{BB962C8B-B14F-4D97-AF65-F5344CB8AC3E}">
        <p14:creationId xmlns:p14="http://schemas.microsoft.com/office/powerpoint/2010/main" val="1565550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9" name="Text Box 3"/>
          <p:cNvSpPr txBox="1">
            <a:spLocks noChangeArrowheads="1"/>
          </p:cNvSpPr>
          <p:nvPr/>
        </p:nvSpPr>
        <p:spPr bwMode="auto">
          <a:xfrm>
            <a:off x="1371600" y="304800"/>
            <a:ext cx="6429375" cy="519113"/>
          </a:xfrm>
          <a:prstGeom prst="rect">
            <a:avLst/>
          </a:prstGeom>
          <a:noFill/>
          <a:ln w="9525">
            <a:noFill/>
            <a:miter lim="800000"/>
            <a:headEnd/>
            <a:tailEnd/>
          </a:ln>
          <a:effectLst/>
        </p:spPr>
        <p:txBody>
          <a:bodyPr>
            <a:spAutoFit/>
          </a:bodyPr>
          <a:lstStyle/>
          <a:p>
            <a:pPr algn="ctr">
              <a:spcBef>
                <a:spcPct val="50000"/>
              </a:spcBef>
            </a:pPr>
            <a:r>
              <a:rPr lang="en-US" sz="2800" i="1" dirty="0">
                <a:solidFill>
                  <a:srgbClr val="006600"/>
                </a:solidFill>
                <a:latin typeface="Arial" pitchFamily="34" charset="0"/>
                <a:cs typeface="Arial" pitchFamily="34" charset="0"/>
              </a:rPr>
              <a:t>Wallace</a:t>
            </a:r>
            <a:r>
              <a:rPr lang="en-US" sz="2800" dirty="0">
                <a:solidFill>
                  <a:srgbClr val="006600"/>
                </a:solidFill>
                <a:latin typeface="Arial" pitchFamily="34" charset="0"/>
                <a:cs typeface="Arial" pitchFamily="34" charset="0"/>
              </a:rPr>
              <a:t> today</a:t>
            </a:r>
          </a:p>
        </p:txBody>
      </p:sp>
      <p:sp>
        <p:nvSpPr>
          <p:cNvPr id="818185" name="Text Box 9"/>
          <p:cNvSpPr txBox="1">
            <a:spLocks noChangeArrowheads="1"/>
          </p:cNvSpPr>
          <p:nvPr/>
        </p:nvSpPr>
        <p:spPr bwMode="auto">
          <a:xfrm>
            <a:off x="304800" y="1219200"/>
            <a:ext cx="5562600" cy="1954381"/>
          </a:xfrm>
          <a:prstGeom prst="rect">
            <a:avLst/>
          </a:prstGeom>
          <a:noFill/>
          <a:ln w="9525">
            <a:noFill/>
            <a:miter lim="800000"/>
            <a:headEnd/>
            <a:tailEnd/>
          </a:ln>
          <a:effectLst/>
        </p:spPr>
        <p:txBody>
          <a:bodyPr wrap="square">
            <a:spAutoFit/>
          </a:bodyPr>
          <a:lstStyle/>
          <a:p>
            <a:r>
              <a:rPr lang="en-US" sz="2200" dirty="0">
                <a:solidFill>
                  <a:srgbClr val="006600"/>
                </a:solidFill>
                <a:latin typeface="Arial" pitchFamily="34" charset="0"/>
              </a:rPr>
              <a:t>1. Full </a:t>
            </a:r>
            <a:r>
              <a:rPr lang="en-US" sz="2200" dirty="0">
                <a:solidFill>
                  <a:srgbClr val="990099"/>
                </a:solidFill>
                <a:latin typeface="Arial" pitchFamily="34" charset="0"/>
              </a:rPr>
              <a:t>Release 1.0.6</a:t>
            </a:r>
            <a:r>
              <a:rPr lang="en-US" sz="2200" dirty="0">
                <a:solidFill>
                  <a:srgbClr val="006600"/>
                </a:solidFill>
                <a:latin typeface="Arial" pitchFamily="34" charset="0"/>
              </a:rPr>
              <a:t> (Kass et al. 2018, Methods in Ecology &amp; Evolution </a:t>
            </a:r>
            <a:r>
              <a:rPr lang="en-US" sz="2200" dirty="0">
                <a:solidFill>
                  <a:srgbClr val="990099"/>
                </a:solidFill>
                <a:latin typeface="Arial" pitchFamily="34" charset="0"/>
              </a:rPr>
              <a:t>software note; Google group; Wallace e-mail</a:t>
            </a:r>
            <a:r>
              <a:rPr lang="en-US" sz="2200" dirty="0">
                <a:solidFill>
                  <a:srgbClr val="006600"/>
                </a:solidFill>
                <a:latin typeface="Arial" pitchFamily="34" charset="0"/>
              </a:rPr>
              <a:t>)</a:t>
            </a:r>
          </a:p>
          <a:p>
            <a:pPr>
              <a:spcBef>
                <a:spcPct val="50000"/>
              </a:spcBef>
            </a:pPr>
            <a:r>
              <a:rPr lang="en-US" sz="2200" dirty="0">
                <a:solidFill>
                  <a:srgbClr val="006600"/>
                </a:solidFill>
                <a:latin typeface="Arial" pitchFamily="34" charset="0"/>
              </a:rPr>
              <a:t>2. NSF funding to </a:t>
            </a:r>
            <a:r>
              <a:rPr lang="en-US" sz="2200" dirty="0">
                <a:solidFill>
                  <a:srgbClr val="990099"/>
                </a:solidFill>
                <a:latin typeface="Arial" pitchFamily="34" charset="0"/>
              </a:rPr>
              <a:t>work with external partners to add new modules</a:t>
            </a:r>
          </a:p>
        </p:txBody>
      </p:sp>
      <p:pic>
        <p:nvPicPr>
          <p:cNvPr id="11" name="Picture 15" descr="National Science Foundation">
            <a:hlinkClick r:id="rId2"/>
          </p:cNvPr>
          <p:cNvPicPr>
            <a:picLocks noChangeAspect="1" noChangeArrowheads="1"/>
          </p:cNvPicPr>
          <p:nvPr/>
        </p:nvPicPr>
        <p:blipFill>
          <a:blip r:embed="rId3"/>
          <a:srcRect/>
          <a:stretch>
            <a:fillRect/>
          </a:stretch>
        </p:blipFill>
        <p:spPr bwMode="auto">
          <a:xfrm>
            <a:off x="6248400" y="3276600"/>
            <a:ext cx="2384783" cy="460179"/>
          </a:xfrm>
          <a:prstGeom prst="rect">
            <a:avLst/>
          </a:prstGeom>
          <a:noFill/>
          <a:ln w="12700">
            <a:solidFill>
              <a:schemeClr val="tx1"/>
            </a:solidFill>
            <a:miter lim="800000"/>
            <a:headEnd/>
            <a:tailEnd/>
          </a:ln>
        </p:spPr>
      </p:pic>
      <p:sp>
        <p:nvSpPr>
          <p:cNvPr id="12" name="Rectangle 11"/>
          <p:cNvSpPr/>
          <p:nvPr/>
        </p:nvSpPr>
        <p:spPr>
          <a:xfrm>
            <a:off x="6248400" y="3736779"/>
            <a:ext cx="2438400" cy="400110"/>
          </a:xfrm>
          <a:prstGeom prst="rect">
            <a:avLst/>
          </a:prstGeom>
        </p:spPr>
        <p:txBody>
          <a:bodyPr wrap="square">
            <a:spAutoFit/>
          </a:bodyPr>
          <a:lstStyle/>
          <a:p>
            <a:pPr marL="457200" indent="-457200">
              <a:spcBef>
                <a:spcPct val="50000"/>
              </a:spcBef>
            </a:pPr>
            <a:r>
              <a:rPr lang="en-US" altLang="en-US" sz="2000" dirty="0">
                <a:latin typeface="Arial" charset="0"/>
              </a:rPr>
              <a:t>NSF DBI-1661510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300" y="990600"/>
            <a:ext cx="2379300" cy="1336804"/>
          </a:xfrm>
          <a:prstGeom prst="rect">
            <a:avLst/>
          </a:prstGeom>
          <a:ln w="12700">
            <a:solidFill>
              <a:schemeClr val="tx1"/>
            </a:solidFill>
          </a:ln>
        </p:spPr>
      </p:pic>
      <p:sp>
        <p:nvSpPr>
          <p:cNvPr id="9" name="Rectangle 8"/>
          <p:cNvSpPr/>
          <p:nvPr/>
        </p:nvSpPr>
        <p:spPr>
          <a:xfrm>
            <a:off x="6172200" y="2282148"/>
            <a:ext cx="2438400" cy="707886"/>
          </a:xfrm>
          <a:prstGeom prst="rect">
            <a:avLst/>
          </a:prstGeom>
        </p:spPr>
        <p:txBody>
          <a:bodyPr wrap="square">
            <a:spAutoFit/>
          </a:bodyPr>
          <a:lstStyle/>
          <a:p>
            <a:pPr marL="457200" indent="-457200">
              <a:spcBef>
                <a:spcPct val="50000"/>
              </a:spcBef>
            </a:pPr>
            <a:r>
              <a:rPr lang="en-US" altLang="en-US" sz="2000" dirty="0">
                <a:latin typeface="Arial" charset="0"/>
              </a:rPr>
              <a:t>NSF DEB-1119915 &amp; DBI-1650241 </a:t>
            </a:r>
          </a:p>
        </p:txBody>
      </p:sp>
    </p:spTree>
    <p:extLst>
      <p:ext uri="{BB962C8B-B14F-4D97-AF65-F5344CB8AC3E}">
        <p14:creationId xmlns:p14="http://schemas.microsoft.com/office/powerpoint/2010/main" val="758583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9" name="Text Box 3"/>
          <p:cNvSpPr txBox="1">
            <a:spLocks noChangeArrowheads="1"/>
          </p:cNvSpPr>
          <p:nvPr/>
        </p:nvSpPr>
        <p:spPr bwMode="auto">
          <a:xfrm>
            <a:off x="1371600" y="304800"/>
            <a:ext cx="6429375" cy="519113"/>
          </a:xfrm>
          <a:prstGeom prst="rect">
            <a:avLst/>
          </a:prstGeom>
          <a:noFill/>
          <a:ln w="9525">
            <a:noFill/>
            <a:miter lim="800000"/>
            <a:headEnd/>
            <a:tailEnd/>
          </a:ln>
          <a:effectLst/>
        </p:spPr>
        <p:txBody>
          <a:bodyPr>
            <a:spAutoFit/>
          </a:bodyPr>
          <a:lstStyle/>
          <a:p>
            <a:pPr algn="ctr">
              <a:spcBef>
                <a:spcPct val="50000"/>
              </a:spcBef>
            </a:pPr>
            <a:r>
              <a:rPr lang="en-US" sz="2800" i="1" dirty="0">
                <a:solidFill>
                  <a:srgbClr val="006600"/>
                </a:solidFill>
                <a:latin typeface="Arial" pitchFamily="34" charset="0"/>
                <a:cs typeface="Arial" pitchFamily="34" charset="0"/>
              </a:rPr>
              <a:t>Wallace</a:t>
            </a:r>
            <a:r>
              <a:rPr lang="en-US" sz="2800" dirty="0">
                <a:solidFill>
                  <a:srgbClr val="006600"/>
                </a:solidFill>
                <a:latin typeface="Arial" pitchFamily="34" charset="0"/>
                <a:cs typeface="Arial" pitchFamily="34" charset="0"/>
              </a:rPr>
              <a:t> today</a:t>
            </a:r>
          </a:p>
        </p:txBody>
      </p:sp>
      <p:sp>
        <p:nvSpPr>
          <p:cNvPr id="818185" name="Text Box 9"/>
          <p:cNvSpPr txBox="1">
            <a:spLocks noChangeArrowheads="1"/>
          </p:cNvSpPr>
          <p:nvPr/>
        </p:nvSpPr>
        <p:spPr bwMode="auto">
          <a:xfrm>
            <a:off x="304800" y="1219200"/>
            <a:ext cx="5562600" cy="3477875"/>
          </a:xfrm>
          <a:prstGeom prst="rect">
            <a:avLst/>
          </a:prstGeom>
          <a:noFill/>
          <a:ln w="9525">
            <a:noFill/>
            <a:miter lim="800000"/>
            <a:headEnd/>
            <a:tailEnd/>
          </a:ln>
          <a:effectLst/>
        </p:spPr>
        <p:txBody>
          <a:bodyPr wrap="square">
            <a:spAutoFit/>
          </a:bodyPr>
          <a:lstStyle/>
          <a:p>
            <a:r>
              <a:rPr lang="en-US" sz="2200" dirty="0">
                <a:solidFill>
                  <a:srgbClr val="006600"/>
                </a:solidFill>
                <a:latin typeface="Arial" pitchFamily="34" charset="0"/>
              </a:rPr>
              <a:t>1. Full </a:t>
            </a:r>
            <a:r>
              <a:rPr lang="en-US" sz="2200" dirty="0">
                <a:solidFill>
                  <a:srgbClr val="990099"/>
                </a:solidFill>
                <a:latin typeface="Arial" pitchFamily="34" charset="0"/>
              </a:rPr>
              <a:t>Release 1.0.6</a:t>
            </a:r>
            <a:r>
              <a:rPr lang="en-US" sz="2200" dirty="0">
                <a:solidFill>
                  <a:srgbClr val="006600"/>
                </a:solidFill>
                <a:latin typeface="Arial" pitchFamily="34" charset="0"/>
              </a:rPr>
              <a:t> (Kass et al. 2018, Methods in Ecology &amp; Evolution </a:t>
            </a:r>
            <a:r>
              <a:rPr lang="en-US" sz="2200" dirty="0">
                <a:solidFill>
                  <a:srgbClr val="990099"/>
                </a:solidFill>
                <a:latin typeface="Arial" pitchFamily="34" charset="0"/>
              </a:rPr>
              <a:t>software note; Google group; Wallace e-mail</a:t>
            </a:r>
            <a:r>
              <a:rPr lang="en-US" sz="2200" dirty="0">
                <a:solidFill>
                  <a:srgbClr val="006600"/>
                </a:solidFill>
                <a:latin typeface="Arial" pitchFamily="34" charset="0"/>
              </a:rPr>
              <a:t>)</a:t>
            </a:r>
          </a:p>
          <a:p>
            <a:pPr>
              <a:spcBef>
                <a:spcPct val="50000"/>
              </a:spcBef>
            </a:pPr>
            <a:r>
              <a:rPr lang="en-US" sz="2200" dirty="0">
                <a:solidFill>
                  <a:srgbClr val="006600"/>
                </a:solidFill>
                <a:latin typeface="Arial" pitchFamily="34" charset="0"/>
              </a:rPr>
              <a:t>2. NSF funding to </a:t>
            </a:r>
            <a:r>
              <a:rPr lang="en-US" sz="2200" dirty="0">
                <a:solidFill>
                  <a:srgbClr val="990099"/>
                </a:solidFill>
                <a:latin typeface="Arial" pitchFamily="34" charset="0"/>
              </a:rPr>
              <a:t>work with external partners to add new modules</a:t>
            </a:r>
          </a:p>
          <a:p>
            <a:pPr>
              <a:spcBef>
                <a:spcPct val="50000"/>
              </a:spcBef>
            </a:pPr>
            <a:r>
              <a:rPr lang="en-US" sz="2200" dirty="0">
                <a:solidFill>
                  <a:srgbClr val="006600"/>
                </a:solidFill>
                <a:latin typeface="Arial" pitchFamily="34" charset="0"/>
              </a:rPr>
              <a:t>3. NASA funding, led by Mary Blair (AMNH), to </a:t>
            </a:r>
            <a:r>
              <a:rPr lang="en-US" sz="2200" dirty="0">
                <a:solidFill>
                  <a:srgbClr val="990099"/>
                </a:solidFill>
                <a:latin typeface="Arial" pitchFamily="34" charset="0"/>
              </a:rPr>
              <a:t>develop new R packages and add them </a:t>
            </a:r>
            <a:r>
              <a:rPr lang="en-US" sz="2200" dirty="0">
                <a:solidFill>
                  <a:srgbClr val="006600"/>
                </a:solidFill>
                <a:latin typeface="Arial" pitchFamily="34" charset="0"/>
              </a:rPr>
              <a:t>to Wallace </a:t>
            </a:r>
            <a:r>
              <a:rPr lang="en-US" sz="2200" dirty="0">
                <a:solidFill>
                  <a:srgbClr val="990099"/>
                </a:solidFill>
                <a:latin typeface="Arial" pitchFamily="34" charset="0"/>
              </a:rPr>
              <a:t>and interface with </a:t>
            </a:r>
            <a:r>
              <a:rPr lang="en-US" sz="2200" dirty="0" err="1">
                <a:solidFill>
                  <a:srgbClr val="990099"/>
                </a:solidFill>
                <a:latin typeface="Arial" pitchFamily="34" charset="0"/>
              </a:rPr>
              <a:t>BioModelos</a:t>
            </a:r>
            <a:endParaRPr lang="en-US" sz="2200" dirty="0">
              <a:solidFill>
                <a:srgbClr val="990099"/>
              </a:solidFill>
              <a:latin typeface="Arial" pitchFamily="34" charset="0"/>
            </a:endParaRPr>
          </a:p>
        </p:txBody>
      </p:sp>
      <p:pic>
        <p:nvPicPr>
          <p:cNvPr id="11" name="Picture 15" descr="National Science Foundation">
            <a:hlinkClick r:id="rId2"/>
          </p:cNvPr>
          <p:cNvPicPr>
            <a:picLocks noChangeAspect="1" noChangeArrowheads="1"/>
          </p:cNvPicPr>
          <p:nvPr/>
        </p:nvPicPr>
        <p:blipFill>
          <a:blip r:embed="rId3"/>
          <a:srcRect/>
          <a:stretch>
            <a:fillRect/>
          </a:stretch>
        </p:blipFill>
        <p:spPr bwMode="auto">
          <a:xfrm>
            <a:off x="6248400" y="3276600"/>
            <a:ext cx="2384783" cy="460179"/>
          </a:xfrm>
          <a:prstGeom prst="rect">
            <a:avLst/>
          </a:prstGeom>
          <a:noFill/>
          <a:ln w="12700">
            <a:solidFill>
              <a:schemeClr val="tx1"/>
            </a:solidFill>
            <a:miter lim="800000"/>
            <a:headEnd/>
            <a:tailEnd/>
          </a:ln>
        </p:spPr>
      </p:pic>
      <p:sp>
        <p:nvSpPr>
          <p:cNvPr id="12" name="Rectangle 11"/>
          <p:cNvSpPr/>
          <p:nvPr/>
        </p:nvSpPr>
        <p:spPr>
          <a:xfrm>
            <a:off x="6248400" y="3736779"/>
            <a:ext cx="2438400" cy="400110"/>
          </a:xfrm>
          <a:prstGeom prst="rect">
            <a:avLst/>
          </a:prstGeom>
        </p:spPr>
        <p:txBody>
          <a:bodyPr wrap="square">
            <a:spAutoFit/>
          </a:bodyPr>
          <a:lstStyle/>
          <a:p>
            <a:pPr marL="457200" indent="-457200">
              <a:spcBef>
                <a:spcPct val="50000"/>
              </a:spcBef>
            </a:pPr>
            <a:r>
              <a:rPr lang="en-US" altLang="en-US" sz="2000" dirty="0">
                <a:latin typeface="Arial" charset="0"/>
              </a:rPr>
              <a:t>NSF DBI-1661510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300" y="990600"/>
            <a:ext cx="2379300" cy="1336804"/>
          </a:xfrm>
          <a:prstGeom prst="rect">
            <a:avLst/>
          </a:prstGeom>
          <a:ln w="12700">
            <a:solidFill>
              <a:schemeClr val="tx1"/>
            </a:solidFill>
          </a:ln>
        </p:spPr>
      </p:pic>
      <p:sp>
        <p:nvSpPr>
          <p:cNvPr id="9" name="Rectangle 8"/>
          <p:cNvSpPr/>
          <p:nvPr/>
        </p:nvSpPr>
        <p:spPr>
          <a:xfrm>
            <a:off x="6172200" y="2282148"/>
            <a:ext cx="2438400" cy="707886"/>
          </a:xfrm>
          <a:prstGeom prst="rect">
            <a:avLst/>
          </a:prstGeom>
        </p:spPr>
        <p:txBody>
          <a:bodyPr wrap="square">
            <a:spAutoFit/>
          </a:bodyPr>
          <a:lstStyle/>
          <a:p>
            <a:pPr marL="457200" indent="-457200">
              <a:spcBef>
                <a:spcPct val="50000"/>
              </a:spcBef>
            </a:pPr>
            <a:r>
              <a:rPr lang="en-US" altLang="en-US" sz="2000" dirty="0">
                <a:latin typeface="Arial" charset="0"/>
              </a:rPr>
              <a:t>NSF DEB-1119915 &amp; DBI-1650241 </a:t>
            </a:r>
          </a:p>
        </p:txBody>
      </p:sp>
      <p:grpSp>
        <p:nvGrpSpPr>
          <p:cNvPr id="3" name="Group 2"/>
          <p:cNvGrpSpPr/>
          <p:nvPr/>
        </p:nvGrpSpPr>
        <p:grpSpPr>
          <a:xfrm>
            <a:off x="6019800" y="4648200"/>
            <a:ext cx="2818327" cy="1752600"/>
            <a:chOff x="6019800" y="4705290"/>
            <a:chExt cx="2818327" cy="1752600"/>
          </a:xfrm>
        </p:grpSpPr>
        <p:sp>
          <p:nvSpPr>
            <p:cNvPr id="15" name="Rectangle 6"/>
            <p:cNvSpPr>
              <a:spLocks noChangeArrowheads="1"/>
            </p:cNvSpPr>
            <p:nvPr/>
          </p:nvSpPr>
          <p:spPr bwMode="auto">
            <a:xfrm>
              <a:off x="6019800" y="4705290"/>
              <a:ext cx="2818327" cy="1752600"/>
            </a:xfrm>
            <a:prstGeom prst="rect">
              <a:avLst/>
            </a:prstGeom>
            <a:solidFill>
              <a:schemeClr val="bg1"/>
            </a:solidFill>
            <a:ln w="3175">
              <a:solidFill>
                <a:schemeClr val="tx1"/>
              </a:solidFill>
              <a:miter lim="800000"/>
              <a:headEnd/>
              <a:tailEnd/>
            </a:ln>
          </p:spPr>
          <p:txBody>
            <a:bodyPr wrap="none" anchor="ctr"/>
            <a:lstStyle/>
            <a:p>
              <a:pPr eaLnBrk="0" hangingPunct="0"/>
              <a:endParaRPr lang="en-US" altLang="en-US" u="sng">
                <a:ln w="3175">
                  <a:solidFill>
                    <a:schemeClr val="tx1"/>
                  </a:solidFill>
                </a:ln>
              </a:endParaRPr>
            </a:p>
          </p:txBody>
        </p:sp>
        <p:pic>
          <p:nvPicPr>
            <p:cNvPr id="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1200" y="4781490"/>
              <a:ext cx="170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762440"/>
              <a:ext cx="914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7">
              <a:extLst>
                <a:ext uri="{28A0092B-C50C-407E-A947-70E740481C1C}">
                  <a14:useLocalDpi xmlns:a14="http://schemas.microsoft.com/office/drawing/2010/main" val="0"/>
                </a:ext>
              </a:extLst>
            </a:blip>
            <a:srcRect l="1239" t="4768" r="68851" b="6931"/>
            <a:stretch>
              <a:fillRect/>
            </a:stretch>
          </p:blipFill>
          <p:spPr bwMode="auto">
            <a:xfrm>
              <a:off x="7767425" y="5467290"/>
              <a:ext cx="92037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AMNH"/>
            <p:cNvPicPr>
              <a:picLocks noChangeAspect="1" noChangeArrowheads="1"/>
            </p:cNvPicPr>
            <p:nvPr/>
          </p:nvPicPr>
          <p:blipFill>
            <a:blip r:embed="rId8"/>
            <a:srcRect/>
            <a:stretch>
              <a:fillRect/>
            </a:stretch>
          </p:blipFill>
          <p:spPr bwMode="auto">
            <a:xfrm>
              <a:off x="6510587" y="5636304"/>
              <a:ext cx="1157357" cy="669186"/>
            </a:xfrm>
            <a:prstGeom prst="rect">
              <a:avLst/>
            </a:prstGeom>
            <a:noFill/>
            <a:ln w="9525">
              <a:solidFill>
                <a:srgbClr val="000000"/>
              </a:solidFill>
              <a:miter lim="800000"/>
              <a:headEnd/>
              <a:tailEnd/>
            </a:ln>
          </p:spPr>
        </p:pic>
      </p:grpSp>
      <p:sp>
        <p:nvSpPr>
          <p:cNvPr id="16" name="Rectangle 15"/>
          <p:cNvSpPr/>
          <p:nvPr/>
        </p:nvSpPr>
        <p:spPr>
          <a:xfrm>
            <a:off x="5943600" y="6400800"/>
            <a:ext cx="3048000" cy="400110"/>
          </a:xfrm>
          <a:prstGeom prst="rect">
            <a:avLst/>
          </a:prstGeom>
        </p:spPr>
        <p:txBody>
          <a:bodyPr wrap="square">
            <a:spAutoFit/>
          </a:bodyPr>
          <a:lstStyle/>
          <a:p>
            <a:pPr marL="457200" indent="-457200">
              <a:spcBef>
                <a:spcPct val="50000"/>
              </a:spcBef>
            </a:pPr>
            <a:r>
              <a:rPr lang="en-US" altLang="en-US" sz="2000" dirty="0">
                <a:latin typeface="Arial" charset="0"/>
              </a:rPr>
              <a:t>NASA 80NSSC18K0406</a:t>
            </a:r>
          </a:p>
        </p:txBody>
      </p:sp>
      <p:sp>
        <p:nvSpPr>
          <p:cNvPr id="17" name="Text Box 2"/>
          <p:cNvSpPr txBox="1">
            <a:spLocks noChangeArrowheads="1"/>
          </p:cNvSpPr>
          <p:nvPr/>
        </p:nvSpPr>
        <p:spPr bwMode="auto">
          <a:xfrm>
            <a:off x="609600" y="5966936"/>
            <a:ext cx="4876800" cy="738664"/>
          </a:xfrm>
          <a:prstGeom prst="rect">
            <a:avLst/>
          </a:prstGeom>
          <a:noFill/>
          <a:ln w="9525">
            <a:noFill/>
            <a:miter lim="800000"/>
            <a:headEnd/>
            <a:tailEnd/>
          </a:ln>
        </p:spPr>
        <p:txBody>
          <a:bodyPr wrap="square">
            <a:spAutoFit/>
          </a:bodyPr>
          <a:lstStyle/>
          <a:p>
            <a:pPr algn="ctr" eaLnBrk="0" hangingPunct="0">
              <a:spcBef>
                <a:spcPct val="50000"/>
              </a:spcBef>
            </a:pPr>
            <a:r>
              <a:rPr lang="en-US" altLang="en-US" sz="1400" dirty="0">
                <a:latin typeface="Arial" pitchFamily="34" charset="0"/>
              </a:rPr>
              <a:t>Mary E. Blair, Ned Horning, Jorge Velásquez-</a:t>
            </a:r>
            <a:r>
              <a:rPr lang="en-US" altLang="en-US" sz="1400" dirty="0" err="1">
                <a:latin typeface="Arial" pitchFamily="34" charset="0"/>
              </a:rPr>
              <a:t>Tibatá</a:t>
            </a:r>
            <a:r>
              <a:rPr lang="en-US" altLang="en-US" sz="1400" dirty="0">
                <a:latin typeface="Arial" pitchFamily="34" charset="0"/>
              </a:rPr>
              <a:t>, Gonzalo E. Pinilla-</a:t>
            </a:r>
            <a:r>
              <a:rPr lang="en-US" altLang="en-US" sz="1400" dirty="0" err="1">
                <a:latin typeface="Arial" pitchFamily="34" charset="0"/>
              </a:rPr>
              <a:t>Buitrago</a:t>
            </a:r>
            <a:r>
              <a:rPr lang="en-US" altLang="en-US" sz="1400" dirty="0">
                <a:latin typeface="Arial" pitchFamily="34" charset="0"/>
              </a:rPr>
              <a:t>, Beth E. Gerstner, Peter J. Galante &amp; Sarah I. </a:t>
            </a:r>
            <a:r>
              <a:rPr lang="en-US" altLang="en-US" sz="1400" dirty="0" err="1">
                <a:latin typeface="Arial" pitchFamily="34" charset="0"/>
              </a:rPr>
              <a:t>Meenan</a:t>
            </a:r>
            <a:endParaRPr lang="en-US" altLang="en-US" sz="1400" dirty="0">
              <a:latin typeface="Arial" pitchFamily="34" charset="0"/>
            </a:endParaRPr>
          </a:p>
        </p:txBody>
      </p:sp>
      <p:grpSp>
        <p:nvGrpSpPr>
          <p:cNvPr id="18" name="Group 17"/>
          <p:cNvGrpSpPr/>
          <p:nvPr/>
        </p:nvGrpSpPr>
        <p:grpSpPr>
          <a:xfrm>
            <a:off x="533400" y="4953000"/>
            <a:ext cx="5105400" cy="990600"/>
            <a:chOff x="3886200" y="3505200"/>
            <a:chExt cx="5105400" cy="990600"/>
          </a:xfrm>
        </p:grpSpPr>
        <p:sp>
          <p:nvSpPr>
            <p:cNvPr id="19" name="Rectangle 6"/>
            <p:cNvSpPr>
              <a:spLocks noChangeArrowheads="1"/>
            </p:cNvSpPr>
            <p:nvPr/>
          </p:nvSpPr>
          <p:spPr bwMode="auto">
            <a:xfrm>
              <a:off x="3886200" y="3505200"/>
              <a:ext cx="5105400" cy="990600"/>
            </a:xfrm>
            <a:prstGeom prst="rect">
              <a:avLst/>
            </a:prstGeom>
            <a:solidFill>
              <a:schemeClr val="tx1"/>
            </a:solidFill>
            <a:ln w="19050">
              <a:solidFill>
                <a:schemeClr val="tx1"/>
              </a:solidFill>
              <a:miter lim="800000"/>
              <a:headEnd/>
              <a:tailEnd/>
            </a:ln>
          </p:spPr>
          <p:txBody>
            <a:bodyPr wrap="none" anchor="ctr"/>
            <a:lstStyle/>
            <a:p>
              <a:pPr eaLnBrk="0" hangingPunct="0"/>
              <a:endParaRPr lang="en-US" altLang="en-US"/>
            </a:p>
          </p:txBody>
        </p:sp>
        <p:pic>
          <p:nvPicPr>
            <p:cNvPr id="20" name="Picture 4" descr="Dr. Mary E. Blai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580" b="15512"/>
            <a:stretch/>
          </p:blipFill>
          <p:spPr bwMode="auto">
            <a:xfrm>
              <a:off x="3966616" y="3560555"/>
              <a:ext cx="692744" cy="831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2416" y="3584912"/>
              <a:ext cx="692744" cy="833155"/>
            </a:xfrm>
            <a:prstGeom prst="rect">
              <a:avLst/>
            </a:prstGeom>
            <a:ln>
              <a:solidFill>
                <a:schemeClr val="tx1"/>
              </a:solidFill>
            </a:ln>
          </p:spPr>
        </p:pic>
        <p:pic>
          <p:nvPicPr>
            <p:cNvPr id="22" name="Picture 14" descr="Image result for jorge velasquez tibat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094" t="11280" r="22156" b="28341"/>
            <a:stretch/>
          </p:blipFill>
          <p:spPr bwMode="auto">
            <a:xfrm>
              <a:off x="5338216" y="3560556"/>
              <a:ext cx="741504" cy="8487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2">
              <a:extLst>
                <a:ext uri="{28A0092B-C50C-407E-A947-70E740481C1C}">
                  <a14:useLocalDpi xmlns:a14="http://schemas.microsoft.com/office/drawing/2010/main" val="0"/>
                </a:ext>
              </a:extLst>
            </a:blip>
            <a:srcRect l="56112" t="30494" r="24690" b="47664"/>
            <a:stretch/>
          </p:blipFill>
          <p:spPr>
            <a:xfrm>
              <a:off x="6024015" y="3581400"/>
              <a:ext cx="736072" cy="836120"/>
            </a:xfrm>
            <a:prstGeom prst="rect">
              <a:avLst/>
            </a:prstGeom>
          </p:spPr>
        </p:pic>
        <p:pic>
          <p:nvPicPr>
            <p:cNvPr id="24"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077" t="33071" b="7837"/>
            <a:stretch/>
          </p:blipFill>
          <p:spPr bwMode="auto">
            <a:xfrm rot="16200000">
              <a:off x="8162177" y="3666377"/>
              <a:ext cx="824862" cy="68158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14">
              <a:extLst>
                <a:ext uri="{28A0092B-C50C-407E-A947-70E740481C1C}">
                  <a14:useLocalDpi xmlns:a14="http://schemas.microsoft.com/office/drawing/2010/main" val="0"/>
                </a:ext>
              </a:extLst>
            </a:blip>
            <a:srcRect l="40741" t="3898" r="37037" b="58311"/>
            <a:stretch/>
          </p:blipFill>
          <p:spPr>
            <a:xfrm>
              <a:off x="6786015" y="3569569"/>
              <a:ext cx="731980" cy="850031"/>
            </a:xfrm>
            <a:prstGeom prst="rect">
              <a:avLst/>
            </a:prstGeom>
          </p:spPr>
        </p:pic>
        <p:pic>
          <p:nvPicPr>
            <p:cNvPr id="26" name="Picture 25"/>
            <p:cNvPicPr>
              <a:picLocks noChangeAspect="1"/>
            </p:cNvPicPr>
            <p:nvPr/>
          </p:nvPicPr>
          <p:blipFill rotWithShape="1">
            <a:blip r:embed="rId15">
              <a:extLst>
                <a:ext uri="{28A0092B-C50C-407E-A947-70E740481C1C}">
                  <a14:useLocalDpi xmlns:a14="http://schemas.microsoft.com/office/drawing/2010/main" val="0"/>
                </a:ext>
              </a:extLst>
            </a:blip>
            <a:srcRect l="51439" t="16426" r="29205" b="55979"/>
            <a:stretch/>
          </p:blipFill>
          <p:spPr>
            <a:xfrm>
              <a:off x="7548016" y="3581400"/>
              <a:ext cx="681584" cy="865704"/>
            </a:xfrm>
            <a:prstGeom prst="rect">
              <a:avLst/>
            </a:prstGeom>
          </p:spPr>
        </p:pic>
      </p:grpSp>
    </p:spTree>
    <p:extLst>
      <p:ext uri="{BB962C8B-B14F-4D97-AF65-F5344CB8AC3E}">
        <p14:creationId xmlns:p14="http://schemas.microsoft.com/office/powerpoint/2010/main" val="1991358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pic>
        <p:nvPicPr>
          <p:cNvPr id="3" name="Picture 2" descr="te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23" y="842888"/>
            <a:ext cx="6557354" cy="6015112"/>
          </a:xfrm>
          <a:prstGeom prst="rect">
            <a:avLst/>
          </a:prstGeom>
        </p:spPr>
      </p:pic>
      <p:sp>
        <p:nvSpPr>
          <p:cNvPr id="4" name="5-Point Star 3"/>
          <p:cNvSpPr/>
          <p:nvPr/>
        </p:nvSpPr>
        <p:spPr>
          <a:xfrm>
            <a:off x="5376333" y="3293533"/>
            <a:ext cx="279400" cy="270933"/>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6121399" y="2760133"/>
            <a:ext cx="279400" cy="270933"/>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11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a:extLst>
              <a:ext uri="{FF2B5EF4-FFF2-40B4-BE49-F238E27FC236}">
                <a16:creationId xmlns:a16="http://schemas.microsoft.com/office/drawing/2014/main" id="{08CE499D-EAB5-4925-93D6-2EE64FBE7274}"/>
              </a:ext>
            </a:extLst>
          </p:cNvPr>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Current </a:t>
            </a:r>
            <a:r>
              <a:rPr lang="en-US" altLang="en-US" sz="2800" i="1" dirty="0">
                <a:solidFill>
                  <a:srgbClr val="006600"/>
                </a:solidFill>
                <a:latin typeface="Arial" pitchFamily="34" charset="0"/>
              </a:rPr>
              <a:t>Wallace </a:t>
            </a:r>
            <a:r>
              <a:rPr lang="en-US" altLang="en-US" sz="2800" dirty="0">
                <a:solidFill>
                  <a:srgbClr val="006600"/>
                </a:solidFill>
                <a:latin typeface="Arial" pitchFamily="34" charset="0"/>
              </a:rPr>
              <a:t>Development</a:t>
            </a:r>
          </a:p>
        </p:txBody>
      </p:sp>
      <p:sp>
        <p:nvSpPr>
          <p:cNvPr id="4" name="Text Box 9">
            <a:extLst>
              <a:ext uri="{FF2B5EF4-FFF2-40B4-BE49-F238E27FC236}">
                <a16:creationId xmlns:a16="http://schemas.microsoft.com/office/drawing/2014/main" id="{2156ECAC-D3A8-4FEC-8EBC-E2D5B14F58D8}"/>
              </a:ext>
            </a:extLst>
          </p:cNvPr>
          <p:cNvSpPr txBox="1">
            <a:spLocks noChangeArrowheads="1"/>
          </p:cNvSpPr>
          <p:nvPr/>
        </p:nvSpPr>
        <p:spPr bwMode="auto">
          <a:xfrm>
            <a:off x="304800" y="1219200"/>
            <a:ext cx="8458200" cy="3816429"/>
          </a:xfrm>
          <a:prstGeom prst="rect">
            <a:avLst/>
          </a:prstGeom>
          <a:noFill/>
          <a:ln w="9525">
            <a:noFill/>
            <a:miter lim="800000"/>
            <a:headEnd/>
            <a:tailEnd/>
          </a:ln>
          <a:effectLst/>
        </p:spPr>
        <p:txBody>
          <a:bodyPr wrap="square">
            <a:spAutoFit/>
          </a:bodyPr>
          <a:lstStyle/>
          <a:p>
            <a:pPr marL="457200" indent="-457200">
              <a:buAutoNum type="arabicPeriod"/>
            </a:pPr>
            <a:r>
              <a:rPr lang="en-US" sz="2200" dirty="0">
                <a:solidFill>
                  <a:srgbClr val="006600"/>
                </a:solidFill>
                <a:latin typeface="Arial" pitchFamily="34" charset="0"/>
              </a:rPr>
              <a:t>Addressing </a:t>
            </a:r>
            <a:r>
              <a:rPr lang="en-US" sz="2200" b="1" dirty="0" err="1">
                <a:solidFill>
                  <a:srgbClr val="006600"/>
                </a:solidFill>
                <a:latin typeface="Arial" pitchFamily="34" charset="0"/>
              </a:rPr>
              <a:t>Github</a:t>
            </a:r>
            <a:r>
              <a:rPr lang="en-US" sz="2200" b="1" dirty="0">
                <a:solidFill>
                  <a:srgbClr val="006600"/>
                </a:solidFill>
                <a:latin typeface="Arial" pitchFamily="34" charset="0"/>
              </a:rPr>
              <a:t> </a:t>
            </a:r>
            <a:r>
              <a:rPr lang="en-US" sz="2200" dirty="0">
                <a:solidFill>
                  <a:srgbClr val="006600"/>
                </a:solidFill>
                <a:latin typeface="Arial" pitchFamily="34" charset="0"/>
              </a:rPr>
              <a:t>Issues, </a:t>
            </a:r>
            <a:r>
              <a:rPr lang="en-US" sz="2200" b="1" dirty="0">
                <a:solidFill>
                  <a:srgbClr val="006600"/>
                </a:solidFill>
                <a:latin typeface="Arial" pitchFamily="34" charset="0"/>
              </a:rPr>
              <a:t>Google Group </a:t>
            </a:r>
            <a:r>
              <a:rPr lang="en-US" sz="2200" dirty="0">
                <a:solidFill>
                  <a:srgbClr val="006600"/>
                </a:solidFill>
                <a:latin typeface="Arial" pitchFamily="34" charset="0"/>
              </a:rPr>
              <a:t>posts</a:t>
            </a:r>
          </a:p>
          <a:p>
            <a:pPr marL="457200" indent="-457200">
              <a:buAutoNum type="arabicPeriod"/>
            </a:pPr>
            <a:endParaRPr lang="en-US" sz="2200" dirty="0">
              <a:solidFill>
                <a:srgbClr val="006600"/>
              </a:solidFill>
              <a:latin typeface="Arial" pitchFamily="34" charset="0"/>
            </a:endParaRPr>
          </a:p>
          <a:p>
            <a:pPr marL="457200" indent="-457200">
              <a:buAutoNum type="arabicPeriod"/>
            </a:pPr>
            <a:r>
              <a:rPr lang="en-US" sz="2200" dirty="0">
                <a:solidFill>
                  <a:srgbClr val="006600"/>
                </a:solidFill>
                <a:latin typeface="Arial" pitchFamily="34" charset="0"/>
              </a:rPr>
              <a:t>Fixing bugs, making enhancements</a:t>
            </a:r>
          </a:p>
          <a:p>
            <a:pPr marL="457200" indent="-457200">
              <a:buAutoNum type="arabicPeriod"/>
            </a:pPr>
            <a:endParaRPr lang="en-US" sz="2200" dirty="0">
              <a:solidFill>
                <a:srgbClr val="006600"/>
              </a:solidFill>
              <a:latin typeface="Arial" pitchFamily="34" charset="0"/>
            </a:endParaRPr>
          </a:p>
          <a:p>
            <a:pPr marL="457200" indent="-457200">
              <a:buAutoNum type="arabicPeriod"/>
            </a:pPr>
            <a:r>
              <a:rPr lang="en-US" sz="2200" dirty="0">
                <a:solidFill>
                  <a:srgbClr val="006600"/>
                </a:solidFill>
                <a:latin typeface="Arial" pitchFamily="34" charset="0"/>
              </a:rPr>
              <a:t>Working on version 2.0.0, which can perform analyses on SDMs for multiple species (niche overlap, PCA, etc.)</a:t>
            </a:r>
          </a:p>
          <a:p>
            <a:pPr marL="457200" indent="-457200">
              <a:buAutoNum type="arabicPeriod"/>
            </a:pPr>
            <a:endParaRPr lang="en-US" sz="2200" dirty="0">
              <a:solidFill>
                <a:srgbClr val="006600"/>
              </a:solidFill>
              <a:latin typeface="Arial" pitchFamily="34" charset="0"/>
            </a:endParaRPr>
          </a:p>
          <a:p>
            <a:pPr marL="457200" indent="-457200">
              <a:buAutoNum type="arabicPeriod"/>
            </a:pPr>
            <a:r>
              <a:rPr lang="en-US" sz="2200" dirty="0">
                <a:solidFill>
                  <a:srgbClr val="006600"/>
                </a:solidFill>
                <a:latin typeface="Arial" pitchFamily="34" charset="0"/>
              </a:rPr>
              <a:t>Still inviting collaborators to add new modules</a:t>
            </a:r>
          </a:p>
          <a:p>
            <a:pPr marL="457200" indent="-457200">
              <a:buAutoNum type="arabicPeriod"/>
            </a:pPr>
            <a:endParaRPr lang="en-US" sz="2200" dirty="0">
              <a:solidFill>
                <a:srgbClr val="006600"/>
              </a:solidFill>
              <a:latin typeface="Arial" pitchFamily="34" charset="0"/>
            </a:endParaRPr>
          </a:p>
          <a:p>
            <a:pPr marL="457200" indent="-457200">
              <a:buAutoNum type="arabicPeriod"/>
            </a:pPr>
            <a:r>
              <a:rPr lang="en-US" sz="2200" dirty="0">
                <a:solidFill>
                  <a:srgbClr val="006600"/>
                </a:solidFill>
                <a:latin typeface="Arial" pitchFamily="34" charset="0"/>
              </a:rPr>
              <a:t>Working on making module ingestions easier</a:t>
            </a:r>
          </a:p>
          <a:p>
            <a:pPr marL="457200" indent="-457200">
              <a:buAutoNum type="arabicPeriod"/>
            </a:pPr>
            <a:endParaRPr lang="en-US" sz="2200" dirty="0">
              <a:solidFill>
                <a:srgbClr val="006600"/>
              </a:solidFill>
              <a:latin typeface="Arial" pitchFamily="34" charset="0"/>
            </a:endParaRPr>
          </a:p>
        </p:txBody>
      </p:sp>
    </p:spTree>
    <p:extLst>
      <p:ext uri="{BB962C8B-B14F-4D97-AF65-F5344CB8AC3E}">
        <p14:creationId xmlns:p14="http://schemas.microsoft.com/office/powerpoint/2010/main" val="26514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p:cNvSpPr txBox="1">
            <a:spLocks noChangeArrowheads="1"/>
          </p:cNvSpPr>
          <p:nvPr/>
        </p:nvSpPr>
        <p:spPr bwMode="auto">
          <a:xfrm>
            <a:off x="914400" y="228600"/>
            <a:ext cx="7391400" cy="523220"/>
          </a:xfrm>
          <a:prstGeom prst="rect">
            <a:avLst/>
          </a:prstGeom>
          <a:noFill/>
          <a:ln w="9525">
            <a:noFill/>
            <a:miter lim="800000"/>
            <a:headEnd/>
            <a:tailEnd/>
          </a:ln>
        </p:spPr>
        <p:txBody>
          <a:bodyPr wrap="square">
            <a:spAutoFit/>
          </a:bodyPr>
          <a:lstStyle/>
          <a:p>
            <a:pPr algn="ctr">
              <a:spcBef>
                <a:spcPct val="50000"/>
              </a:spcBef>
            </a:pPr>
            <a:r>
              <a:rPr lang="en-US" altLang="en-US" sz="2800" dirty="0">
                <a:solidFill>
                  <a:srgbClr val="006600"/>
                </a:solidFill>
                <a:latin typeface="Arial" pitchFamily="34" charset="0"/>
              </a:rPr>
              <a:t>Installing </a:t>
            </a:r>
            <a:r>
              <a:rPr lang="en-US" altLang="en-US" sz="2800" i="1" dirty="0">
                <a:solidFill>
                  <a:srgbClr val="006600"/>
                </a:solidFill>
                <a:latin typeface="Arial" pitchFamily="34" charset="0"/>
              </a:rPr>
              <a:t>Wallace</a:t>
            </a:r>
          </a:p>
        </p:txBody>
      </p:sp>
      <p:sp>
        <p:nvSpPr>
          <p:cNvPr id="4" name="Text Box 3"/>
          <p:cNvSpPr txBox="1">
            <a:spLocks noChangeArrowheads="1"/>
          </p:cNvSpPr>
          <p:nvPr/>
        </p:nvSpPr>
        <p:spPr bwMode="auto">
          <a:xfrm>
            <a:off x="609600" y="838200"/>
            <a:ext cx="7696200" cy="4939814"/>
          </a:xfrm>
          <a:prstGeom prst="rect">
            <a:avLst/>
          </a:prstGeom>
          <a:noFill/>
          <a:ln w="9525">
            <a:noFill/>
            <a:miter lim="800000"/>
            <a:headEnd/>
            <a:tailEnd/>
          </a:ln>
          <a:effectLst/>
        </p:spPr>
        <p:txBody>
          <a:bodyPr wrap="square">
            <a:spAutoFit/>
          </a:bodyPr>
          <a:lstStyle/>
          <a:p>
            <a:pPr marL="342900" indent="-342900">
              <a:spcBef>
                <a:spcPct val="50000"/>
              </a:spcBef>
              <a:buFont typeface="Arial" charset="0"/>
              <a:buChar char="•"/>
            </a:pPr>
            <a:r>
              <a:rPr lang="en-US" dirty="0">
                <a:latin typeface="Arial" pitchFamily="34" charset="0"/>
              </a:rPr>
              <a:t>Install R (and optionally </a:t>
            </a:r>
            <a:r>
              <a:rPr lang="en-US" dirty="0" err="1">
                <a:latin typeface="Arial" pitchFamily="34" charset="0"/>
              </a:rPr>
              <a:t>Rstudio</a:t>
            </a:r>
            <a:r>
              <a:rPr lang="en-US" dirty="0">
                <a:latin typeface="Arial" pitchFamily="34" charset="0"/>
              </a:rPr>
              <a:t>) and Java</a:t>
            </a:r>
          </a:p>
          <a:p>
            <a:pPr marL="342900" indent="-342900">
              <a:spcBef>
                <a:spcPct val="50000"/>
              </a:spcBef>
              <a:buFont typeface="Arial" charset="0"/>
              <a:buChar char="•"/>
            </a:pPr>
            <a:r>
              <a:rPr lang="en-US" dirty="0">
                <a:latin typeface="Arial" pitchFamily="34" charset="0"/>
              </a:rPr>
              <a:t>Install the </a:t>
            </a:r>
            <a:r>
              <a:rPr lang="en-US" dirty="0" err="1">
                <a:latin typeface="Courier" charset="0"/>
                <a:ea typeface="Courier" charset="0"/>
                <a:cs typeface="Courier" charset="0"/>
              </a:rPr>
              <a:t>wallace</a:t>
            </a:r>
            <a:r>
              <a:rPr lang="en-US" dirty="0">
                <a:latin typeface="Arial" pitchFamily="34" charset="0"/>
              </a:rPr>
              <a:t> package from CRAN </a:t>
            </a: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endParaRPr lang="en-US" dirty="0">
              <a:latin typeface="Arial" pitchFamily="34" charset="0"/>
            </a:endParaRPr>
          </a:p>
          <a:p>
            <a:pPr marL="342900" indent="-342900">
              <a:spcBef>
                <a:spcPct val="50000"/>
              </a:spcBef>
              <a:buFont typeface="Arial" charset="0"/>
              <a:buChar char="•"/>
            </a:pPr>
            <a:r>
              <a:rPr lang="en-US" dirty="0">
                <a:latin typeface="Arial" pitchFamily="34" charset="0"/>
              </a:rPr>
              <a:t>OPTIONAL: For </a:t>
            </a:r>
            <a:r>
              <a:rPr lang="en-US" dirty="0" err="1">
                <a:latin typeface="Arial" pitchFamily="34" charset="0"/>
              </a:rPr>
              <a:t>maxent.jar</a:t>
            </a:r>
            <a:r>
              <a:rPr lang="en-US" dirty="0">
                <a:latin typeface="Arial" pitchFamily="34" charset="0"/>
              </a:rPr>
              <a:t> need to install additional files --  (</a:t>
            </a:r>
            <a:r>
              <a:rPr lang="en-US" dirty="0">
                <a:solidFill>
                  <a:srgbClr val="006600"/>
                </a:solidFill>
                <a:latin typeface="Arial" pitchFamily="34" charset="0"/>
              </a:rPr>
              <a:t>https://biodiversityinformatics.amnh.org/open_source/maxent/</a:t>
            </a:r>
            <a:r>
              <a:rPr lang="en-US" dirty="0">
                <a:latin typeface="Arial" pitchFamily="34" charset="0"/>
              </a:rPr>
              <a:t> and place in </a:t>
            </a:r>
            <a:r>
              <a:rPr lang="en-US" dirty="0" err="1">
                <a:latin typeface="Courier" charset="0"/>
                <a:ea typeface="Courier" charset="0"/>
                <a:cs typeface="Courier" charset="0"/>
              </a:rPr>
              <a:t>dismo</a:t>
            </a:r>
            <a:r>
              <a:rPr lang="en-US" dirty="0">
                <a:latin typeface="Arial" pitchFamily="34" charset="0"/>
              </a:rPr>
              <a:t> folder</a:t>
            </a:r>
          </a:p>
          <a:p>
            <a:pPr marL="342900" indent="-342900">
              <a:spcBef>
                <a:spcPct val="50000"/>
              </a:spcBef>
              <a:buFont typeface="Arial" charset="0"/>
              <a:buChar char="•"/>
            </a:pPr>
            <a:r>
              <a:rPr lang="en-US" dirty="0">
                <a:latin typeface="Arial" pitchFamily="34" charset="0"/>
              </a:rPr>
              <a:t>Troubleshooting on </a:t>
            </a:r>
            <a:r>
              <a:rPr lang="en-US" dirty="0" err="1">
                <a:latin typeface="Arial" pitchFamily="34" charset="0"/>
              </a:rPr>
              <a:t>Github</a:t>
            </a:r>
            <a:r>
              <a:rPr lang="en-US" dirty="0">
                <a:latin typeface="Arial" pitchFamily="34" charset="0"/>
              </a:rPr>
              <a:t> page (</a:t>
            </a:r>
            <a:r>
              <a:rPr lang="en-US" dirty="0">
                <a:solidFill>
                  <a:srgbClr val="006600"/>
                </a:solidFill>
                <a:latin typeface="Arial" pitchFamily="34" charset="0"/>
              </a:rPr>
              <a:t>https://github.com/wallaceEcoMod/wallace</a:t>
            </a:r>
            <a:r>
              <a:rPr lang="en-US" dirty="0">
                <a:latin typeface="Arial" pitchFamily="34"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28871"/>
            <a:ext cx="5059180" cy="1905000"/>
          </a:xfrm>
          <a:prstGeom prst="rect">
            <a:avLst/>
          </a:prstGeom>
          <a:ln>
            <a:solidFill>
              <a:schemeClr val="tx1"/>
            </a:solidFill>
          </a:ln>
        </p:spPr>
      </p:pic>
    </p:spTree>
    <p:extLst>
      <p:ext uri="{BB962C8B-B14F-4D97-AF65-F5344CB8AC3E}">
        <p14:creationId xmlns:p14="http://schemas.microsoft.com/office/powerpoint/2010/main" val="1433325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1"/>
          <p:cNvSpPr txBox="1">
            <a:spLocks noChangeArrowheads="1"/>
          </p:cNvSpPr>
          <p:nvPr/>
        </p:nvSpPr>
        <p:spPr bwMode="auto">
          <a:xfrm>
            <a:off x="381000" y="253425"/>
            <a:ext cx="8229600" cy="584775"/>
          </a:xfrm>
          <a:prstGeom prst="rect">
            <a:avLst/>
          </a:prstGeom>
          <a:noFill/>
          <a:ln w="9525">
            <a:noFill/>
            <a:miter lim="800000"/>
            <a:headEnd/>
            <a:tailEnd/>
          </a:ln>
        </p:spPr>
        <p:txBody>
          <a:bodyPr>
            <a:spAutoFit/>
          </a:bodyPr>
          <a:lstStyle/>
          <a:p>
            <a:pPr marL="457200" indent="-457200" algn="ctr">
              <a:spcBef>
                <a:spcPct val="50000"/>
              </a:spcBef>
            </a:pPr>
            <a:r>
              <a:rPr lang="en-US" altLang="en-US" sz="3200" dirty="0">
                <a:solidFill>
                  <a:srgbClr val="3333CC"/>
                </a:solidFill>
                <a:latin typeface="Arial" charset="0"/>
              </a:rPr>
              <a:t>THANK YOU</a:t>
            </a:r>
          </a:p>
        </p:txBody>
      </p:sp>
      <p:pic>
        <p:nvPicPr>
          <p:cNvPr id="26" name="Picture 25" descr="photo-9.JPG"/>
          <p:cNvPicPr>
            <a:picLocks noChangeAspect="1"/>
          </p:cNvPicPr>
          <p:nvPr/>
        </p:nvPicPr>
        <p:blipFill>
          <a:blip r:embed="rId2"/>
          <a:srcRect l="8861" t="25738" r="13924"/>
          <a:stretch>
            <a:fillRect/>
          </a:stretch>
        </p:blipFill>
        <p:spPr>
          <a:xfrm>
            <a:off x="6865883" y="3347403"/>
            <a:ext cx="1897117" cy="1368413"/>
          </a:xfrm>
          <a:prstGeom prst="rect">
            <a:avLst/>
          </a:prstGeom>
          <a:ln w="12700">
            <a:solidFill>
              <a:schemeClr val="tx1"/>
            </a:solidFill>
          </a:ln>
          <a:effectLst/>
        </p:spPr>
      </p:pic>
      <p:pic>
        <p:nvPicPr>
          <p:cNvPr id="20" name="Picture 2" descr="C:\Users\Robert Anderson\Pictures\work\Lab_June_09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54" r="11278" b="26265"/>
          <a:stretch/>
        </p:blipFill>
        <p:spPr bwMode="auto">
          <a:xfrm>
            <a:off x="6865883" y="4871403"/>
            <a:ext cx="1897117" cy="13684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3" name="Text Box 14"/>
          <p:cNvSpPr txBox="1">
            <a:spLocks noChangeArrowheads="1"/>
          </p:cNvSpPr>
          <p:nvPr/>
        </p:nvSpPr>
        <p:spPr bwMode="auto">
          <a:xfrm>
            <a:off x="1068945" y="4171890"/>
            <a:ext cx="4648200" cy="400110"/>
          </a:xfrm>
          <a:prstGeom prst="rect">
            <a:avLst/>
          </a:prstGeom>
          <a:noFill/>
          <a:ln w="9525">
            <a:noFill/>
            <a:miter lim="800000"/>
            <a:headEnd/>
            <a:tailEnd/>
          </a:ln>
        </p:spPr>
        <p:txBody>
          <a:bodyPr>
            <a:spAutoFit/>
          </a:bodyPr>
          <a:lstStyle/>
          <a:p>
            <a:pPr algn="ctr">
              <a:spcBef>
                <a:spcPct val="50000"/>
              </a:spcBef>
            </a:pPr>
            <a:r>
              <a:rPr lang="en-US" altLang="en-US" sz="2000" dirty="0">
                <a:solidFill>
                  <a:srgbClr val="990099"/>
                </a:solidFill>
                <a:latin typeface="Arial" charset="0"/>
              </a:rPr>
              <a:t>http://www.andersonlab.ccny.cuny.edu</a:t>
            </a: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12122" r="6638" b="15238"/>
          <a:stretch/>
        </p:blipFill>
        <p:spPr>
          <a:xfrm>
            <a:off x="6865882" y="1833480"/>
            <a:ext cx="1897117" cy="1318264"/>
          </a:xfrm>
          <a:prstGeom prst="rect">
            <a:avLst/>
          </a:prstGeom>
          <a:ln w="12700">
            <a:solidFill>
              <a:schemeClr val="tx1"/>
            </a:solidFill>
          </a:ln>
        </p:spPr>
      </p:pic>
      <p:sp>
        <p:nvSpPr>
          <p:cNvPr id="24" name="Rectangle 23"/>
          <p:cNvSpPr/>
          <p:nvPr/>
        </p:nvSpPr>
        <p:spPr>
          <a:xfrm>
            <a:off x="1526145" y="3505200"/>
            <a:ext cx="3886200" cy="400110"/>
          </a:xfrm>
          <a:prstGeom prst="rect">
            <a:avLst/>
          </a:prstGeom>
        </p:spPr>
        <p:txBody>
          <a:bodyPr wrap="square">
            <a:spAutoFit/>
          </a:bodyPr>
          <a:lstStyle/>
          <a:p>
            <a:pPr marL="457200" indent="-457200">
              <a:spcBef>
                <a:spcPct val="50000"/>
              </a:spcBef>
            </a:pPr>
            <a:r>
              <a:rPr lang="en-US" altLang="en-US" sz="2000" dirty="0">
                <a:solidFill>
                  <a:srgbClr val="990099"/>
                </a:solidFill>
                <a:latin typeface="Arial" charset="0"/>
              </a:rPr>
              <a:t>https://wallaceecomod.github.io/</a:t>
            </a:r>
          </a:p>
        </p:txBody>
      </p:sp>
      <p:grpSp>
        <p:nvGrpSpPr>
          <p:cNvPr id="2" name="Group 1"/>
          <p:cNvGrpSpPr/>
          <p:nvPr/>
        </p:nvGrpSpPr>
        <p:grpSpPr>
          <a:xfrm>
            <a:off x="609600" y="1295400"/>
            <a:ext cx="5562600" cy="1625036"/>
            <a:chOff x="914400" y="1118164"/>
            <a:chExt cx="5562600" cy="1625036"/>
          </a:xfrm>
        </p:grpSpPr>
        <p:sp>
          <p:nvSpPr>
            <p:cNvPr id="31" name="Rectangle 6"/>
            <p:cNvSpPr>
              <a:spLocks noChangeArrowheads="1"/>
            </p:cNvSpPr>
            <p:nvPr/>
          </p:nvSpPr>
          <p:spPr bwMode="auto">
            <a:xfrm>
              <a:off x="914400" y="1118164"/>
              <a:ext cx="5562600" cy="1625036"/>
            </a:xfrm>
            <a:prstGeom prst="rect">
              <a:avLst/>
            </a:prstGeom>
            <a:solidFill>
              <a:schemeClr val="bg1"/>
            </a:solidFill>
            <a:ln w="19050">
              <a:solidFill>
                <a:schemeClr val="tx1"/>
              </a:solidFill>
              <a:miter lim="800000"/>
              <a:headEnd/>
              <a:tailEnd/>
            </a:ln>
          </p:spPr>
          <p:txBody>
            <a:bodyPr wrap="none" anchor="ctr"/>
            <a:lstStyle/>
            <a:p>
              <a:pPr eaLnBrk="0" hangingPunct="0"/>
              <a:endParaRPr lang="en-US" altLang="en-US" u="sng"/>
            </a:p>
          </p:txBody>
        </p:sp>
        <p:pic>
          <p:nvPicPr>
            <p:cNvPr id="53252" name="Picture 15" descr="National Science Foundation">
              <a:hlinkClick r:id="rId5"/>
            </p:cNvPr>
            <p:cNvPicPr>
              <a:picLocks noChangeAspect="1" noChangeArrowheads="1"/>
            </p:cNvPicPr>
            <p:nvPr/>
          </p:nvPicPr>
          <p:blipFill>
            <a:blip r:embed="rId6"/>
            <a:srcRect/>
            <a:stretch>
              <a:fillRect/>
            </a:stretch>
          </p:blipFill>
          <p:spPr bwMode="auto">
            <a:xfrm>
              <a:off x="1066800" y="2011362"/>
              <a:ext cx="2754851" cy="531589"/>
            </a:xfrm>
            <a:prstGeom prst="rect">
              <a:avLst/>
            </a:prstGeom>
            <a:noFill/>
            <a:ln w="12700">
              <a:solidFill>
                <a:schemeClr val="tx1"/>
              </a:solidFill>
              <a:miter lim="800000"/>
              <a:headEnd/>
              <a:tailEnd/>
            </a:ln>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1323751"/>
              <a:ext cx="3308094" cy="447130"/>
            </a:xfrm>
            <a:prstGeom prst="rect">
              <a:avLst/>
            </a:prstGeom>
            <a:ln>
              <a:solidFill>
                <a:schemeClr val="tx1"/>
              </a:solidFill>
            </a:ln>
          </p:spPr>
        </p:pic>
        <p:pic>
          <p:nvPicPr>
            <p:cNvPr id="22" name="Picture 21" descr="GBIF1.PNG"/>
            <p:cNvPicPr>
              <a:picLocks noChangeAspect="1"/>
            </p:cNvPicPr>
            <p:nvPr/>
          </p:nvPicPr>
          <p:blipFill>
            <a:blip r:embed="rId8"/>
            <a:srcRect t="35208" r="53333" b="36688"/>
            <a:stretch>
              <a:fillRect/>
            </a:stretch>
          </p:blipFill>
          <p:spPr>
            <a:xfrm>
              <a:off x="1066800" y="1295400"/>
              <a:ext cx="1676400" cy="568779"/>
            </a:xfrm>
            <a:prstGeom prst="rect">
              <a:avLst/>
            </a:prstGeom>
            <a:ln>
              <a:solidFill>
                <a:schemeClr val="tx1"/>
              </a:solidFill>
            </a:ln>
          </p:spPr>
        </p:pic>
        <p:pic>
          <p:nvPicPr>
            <p:cNvPr id="27"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2011363"/>
              <a:ext cx="1476754" cy="59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9225" y="1999264"/>
              <a:ext cx="692530" cy="59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383145" y="5090906"/>
            <a:ext cx="6093855" cy="1309894"/>
            <a:chOff x="383145" y="5090906"/>
            <a:chExt cx="6093855" cy="1309894"/>
          </a:xfrm>
        </p:grpSpPr>
        <p:sp>
          <p:nvSpPr>
            <p:cNvPr id="33" name="Rectangle 6"/>
            <p:cNvSpPr>
              <a:spLocks noChangeArrowheads="1"/>
            </p:cNvSpPr>
            <p:nvPr/>
          </p:nvSpPr>
          <p:spPr bwMode="auto">
            <a:xfrm>
              <a:off x="383145" y="5090906"/>
              <a:ext cx="6093855" cy="1309894"/>
            </a:xfrm>
            <a:prstGeom prst="rect">
              <a:avLst/>
            </a:prstGeom>
            <a:solidFill>
              <a:schemeClr val="bg1"/>
            </a:solidFill>
            <a:ln w="19050">
              <a:solidFill>
                <a:schemeClr val="tx1"/>
              </a:solidFill>
              <a:miter lim="800000"/>
              <a:headEnd/>
              <a:tailEnd/>
            </a:ln>
          </p:spPr>
          <p:txBody>
            <a:bodyPr wrap="none" anchor="ctr"/>
            <a:lstStyle/>
            <a:p>
              <a:pPr eaLnBrk="0" hangingPunct="0"/>
              <a:endParaRPr lang="en-US" altLang="en-US"/>
            </a:p>
          </p:txBody>
        </p:sp>
        <p:pic>
          <p:nvPicPr>
            <p:cNvPr id="34" name="Picture 21" descr="The City College of New Yor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2128" y="5241465"/>
              <a:ext cx="1073959" cy="475912"/>
            </a:xfrm>
            <a:prstGeom prst="rect">
              <a:avLst/>
            </a:prstGeom>
            <a:noFill/>
            <a:ln w="9525">
              <a:noFill/>
              <a:miter lim="800000"/>
              <a:headEnd/>
              <a:tailEnd/>
            </a:ln>
          </p:spPr>
        </p:pic>
        <p:pic>
          <p:nvPicPr>
            <p:cNvPr id="35"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23520" y="5905912"/>
              <a:ext cx="1196865" cy="38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55189" y="5154718"/>
              <a:ext cx="1145071" cy="6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118348" y="5240096"/>
              <a:ext cx="1187796" cy="36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descr="UConn_Logo.tif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14164" y="5274875"/>
              <a:ext cx="1025134" cy="328598"/>
            </a:xfrm>
            <a:prstGeom prst="rect">
              <a:avLst/>
            </a:prstGeom>
          </p:spPr>
        </p:pic>
        <p:pic>
          <p:nvPicPr>
            <p:cNvPr id="39" name="Picture 7" descr="AMNH"/>
            <p:cNvPicPr>
              <a:picLocks noChangeAspect="1" noChangeArrowheads="1"/>
            </p:cNvPicPr>
            <p:nvPr/>
          </p:nvPicPr>
          <p:blipFill>
            <a:blip r:embed="rId16"/>
            <a:srcRect/>
            <a:stretch>
              <a:fillRect/>
            </a:stretch>
          </p:blipFill>
          <p:spPr bwMode="auto">
            <a:xfrm>
              <a:off x="4825394" y="5818586"/>
              <a:ext cx="809944" cy="468311"/>
            </a:xfrm>
            <a:prstGeom prst="rect">
              <a:avLst/>
            </a:prstGeom>
            <a:noFill/>
            <a:ln w="9525">
              <a:solidFill>
                <a:srgbClr val="000000"/>
              </a:solidFill>
              <a:miter lim="800000"/>
              <a:headEnd/>
              <a:tailEnd/>
            </a:ln>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049" y="5774329"/>
              <a:ext cx="512567" cy="512567"/>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90366" y="5831281"/>
              <a:ext cx="1056637" cy="441534"/>
            </a:xfrm>
            <a:prstGeom prst="rect">
              <a:avLst/>
            </a:prstGeom>
          </p:spPr>
        </p:pic>
        <p:pic>
          <p:nvPicPr>
            <p:cNvPr id="42" name="Picture 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61819" y="5267713"/>
              <a:ext cx="799402" cy="44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4"/>
            <p:cNvPicPr>
              <a:picLocks noChangeAspect="1"/>
            </p:cNvPicPr>
            <p:nvPr/>
          </p:nvPicPr>
          <p:blipFill>
            <a:blip r:embed="rId20" cstate="print">
              <a:extLst>
                <a:ext uri="{28A0092B-C50C-407E-A947-70E740481C1C}">
                  <a14:useLocalDpi xmlns:a14="http://schemas.microsoft.com/office/drawing/2010/main" val="0"/>
                </a:ext>
              </a:extLst>
            </a:blip>
            <a:srcRect t="27945" b="31432"/>
            <a:stretch>
              <a:fillRect/>
            </a:stretch>
          </p:blipFill>
          <p:spPr bwMode="auto">
            <a:xfrm>
              <a:off x="3686356" y="5871846"/>
              <a:ext cx="1024704" cy="4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5"/>
            <p:cNvPicPr>
              <a:picLocks noChangeAspect="1"/>
            </p:cNvPicPr>
            <p:nvPr/>
          </p:nvPicPr>
          <p:blipFill>
            <a:blip r:embed="rId21">
              <a:extLst>
                <a:ext uri="{28A0092B-C50C-407E-A947-70E740481C1C}">
                  <a14:useLocalDpi xmlns:a14="http://schemas.microsoft.com/office/drawing/2010/main" val="0"/>
                </a:ext>
              </a:extLst>
            </a:blip>
            <a:srcRect l="1239" t="4768" r="68851" b="6931"/>
            <a:stretch>
              <a:fillRect/>
            </a:stretch>
          </p:blipFill>
          <p:spPr bwMode="auto">
            <a:xfrm>
              <a:off x="5679673" y="5674662"/>
              <a:ext cx="673555" cy="66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 Box 14"/>
          <p:cNvSpPr txBox="1">
            <a:spLocks noChangeArrowheads="1"/>
          </p:cNvSpPr>
          <p:nvPr/>
        </p:nvSpPr>
        <p:spPr bwMode="auto">
          <a:xfrm>
            <a:off x="6553200" y="892314"/>
            <a:ext cx="2590800" cy="707886"/>
          </a:xfrm>
          <a:prstGeom prst="rect">
            <a:avLst/>
          </a:prstGeom>
          <a:noFill/>
          <a:ln w="9525">
            <a:noFill/>
            <a:miter lim="800000"/>
            <a:headEnd/>
            <a:tailEnd/>
          </a:ln>
        </p:spPr>
        <p:txBody>
          <a:bodyPr wrap="square">
            <a:spAutoFit/>
          </a:bodyPr>
          <a:lstStyle/>
          <a:p>
            <a:pPr algn="ctr">
              <a:spcBef>
                <a:spcPct val="50000"/>
              </a:spcBef>
            </a:pPr>
            <a:r>
              <a:rPr lang="en-US" altLang="en-US" sz="2000" dirty="0">
                <a:solidFill>
                  <a:srgbClr val="006600"/>
                </a:solidFill>
                <a:latin typeface="Arial" charset="0"/>
              </a:rPr>
              <a:t>Anderson lab (</a:t>
            </a:r>
            <a:r>
              <a:rPr lang="en-US" altLang="en-US" sz="2000" dirty="0" err="1">
                <a:solidFill>
                  <a:srgbClr val="006600"/>
                </a:solidFill>
                <a:latin typeface="Arial" charset="0"/>
              </a:rPr>
              <a:t>chronosequence</a:t>
            </a:r>
            <a:r>
              <a:rPr lang="en-US" altLang="en-US" sz="2000" dirty="0">
                <a:solidFill>
                  <a:srgbClr val="006600"/>
                </a:solidFill>
                <a:latin typeface="Arial" charset="0"/>
              </a:rPr>
              <a:t>)</a:t>
            </a:r>
          </a:p>
        </p:txBody>
      </p:sp>
      <p:pic>
        <p:nvPicPr>
          <p:cNvPr id="32" name="Picture 5"/>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0077" t="33071"/>
          <a:stretch/>
        </p:blipFill>
        <p:spPr bwMode="auto">
          <a:xfrm rot="16200000">
            <a:off x="7981173" y="1696227"/>
            <a:ext cx="618564" cy="57891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5" name="Picture 44"/>
          <p:cNvPicPr>
            <a:picLocks noChangeAspect="1"/>
          </p:cNvPicPr>
          <p:nvPr/>
        </p:nvPicPr>
        <p:blipFill rotWithShape="1">
          <a:blip r:embed="rId23">
            <a:extLst>
              <a:ext uri="{28A0092B-C50C-407E-A947-70E740481C1C}">
                <a14:useLocalDpi xmlns:a14="http://schemas.microsoft.com/office/drawing/2010/main" val="0"/>
              </a:ext>
            </a:extLst>
          </a:blip>
          <a:srcRect l="56112" t="30494" r="27166" b="51611"/>
          <a:stretch/>
        </p:blipFill>
        <p:spPr>
          <a:xfrm>
            <a:off x="8488890" y="1905000"/>
            <a:ext cx="578910" cy="618565"/>
          </a:xfrm>
          <a:prstGeom prst="rect">
            <a:avLst/>
          </a:prstGeom>
          <a:ln>
            <a:solidFill>
              <a:schemeClr val="tx1"/>
            </a:solidFill>
          </a:ln>
        </p:spPr>
      </p:pic>
    </p:spTree>
    <p:extLst>
      <p:ext uri="{BB962C8B-B14F-4D97-AF65-F5344CB8AC3E}">
        <p14:creationId xmlns:p14="http://schemas.microsoft.com/office/powerpoint/2010/main" val="912595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25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2">
            <a:extLst>
              <a:ext uri="{FF2B5EF4-FFF2-40B4-BE49-F238E27FC236}">
                <a16:creationId xmlns:a16="http://schemas.microsoft.com/office/drawing/2014/main" id="{D8741257-BAF2-C847-9B7A-33A7D4BE233E}"/>
              </a:ext>
            </a:extLst>
          </p:cNvPr>
          <p:cNvSpPr>
            <a:spLocks noChangeArrowheads="1"/>
          </p:cNvSpPr>
          <p:nvPr/>
        </p:nvSpPr>
        <p:spPr bwMode="auto">
          <a:xfrm>
            <a:off x="1981200" y="2286000"/>
            <a:ext cx="2286000" cy="2667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0658" name="Text Box 2">
            <a:extLst>
              <a:ext uri="{FF2B5EF4-FFF2-40B4-BE49-F238E27FC236}">
                <a16:creationId xmlns:a16="http://schemas.microsoft.com/office/drawing/2014/main" id="{AA883C05-40FC-6746-8E18-C4CF70BE152D}"/>
              </a:ext>
            </a:extLst>
          </p:cNvPr>
          <p:cNvSpPr txBox="1">
            <a:spLocks noChangeArrowheads="1"/>
          </p:cNvSpPr>
          <p:nvPr/>
        </p:nvSpPr>
        <p:spPr bwMode="auto">
          <a:xfrm>
            <a:off x="5486400" y="6172200"/>
            <a:ext cx="3300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(after Ara</a:t>
            </a:r>
            <a:r>
              <a:rPr lang="en-US" altLang="en-US" sz="1600"/>
              <a:t>újo</a:t>
            </a:r>
            <a:r>
              <a:rPr lang="en-GB" altLang="en-US" sz="1600"/>
              <a:t> et al. 2005 </a:t>
            </a:r>
            <a:r>
              <a:rPr lang="en-GB" altLang="en-US" sz="1600" i="1"/>
              <a:t>Gl. Ch. Biol.</a:t>
            </a:r>
            <a:r>
              <a:rPr lang="en-GB" altLang="en-US" sz="1600"/>
              <a:t>)</a:t>
            </a:r>
          </a:p>
        </p:txBody>
      </p:sp>
      <p:sp>
        <p:nvSpPr>
          <p:cNvPr id="70659" name="Text Box 4">
            <a:extLst>
              <a:ext uri="{FF2B5EF4-FFF2-40B4-BE49-F238E27FC236}">
                <a16:creationId xmlns:a16="http://schemas.microsoft.com/office/drawing/2014/main" id="{0668D949-787D-6A4F-A758-16B9C218B012}"/>
              </a:ext>
            </a:extLst>
          </p:cNvPr>
          <p:cNvSpPr txBox="1">
            <a:spLocks noChangeArrowheads="1"/>
          </p:cNvSpPr>
          <p:nvPr/>
        </p:nvSpPr>
        <p:spPr bwMode="auto">
          <a:xfrm>
            <a:off x="9144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a:t>Model calibration and evaluation strategies: resubstitution</a:t>
            </a:r>
          </a:p>
        </p:txBody>
      </p:sp>
      <p:sp>
        <p:nvSpPr>
          <p:cNvPr id="70660" name="Text Box 7">
            <a:extLst>
              <a:ext uri="{FF2B5EF4-FFF2-40B4-BE49-F238E27FC236}">
                <a16:creationId xmlns:a16="http://schemas.microsoft.com/office/drawing/2014/main" id="{D35F03BE-520B-6344-AB50-315C7E22CF2D}"/>
              </a:ext>
            </a:extLst>
          </p:cNvPr>
          <p:cNvSpPr txBox="1">
            <a:spLocks noChangeArrowheads="1"/>
          </p:cNvSpPr>
          <p:nvPr/>
        </p:nvSpPr>
        <p:spPr bwMode="auto">
          <a:xfrm>
            <a:off x="2686050" y="3276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100%</a:t>
            </a:r>
          </a:p>
        </p:txBody>
      </p:sp>
      <p:sp>
        <p:nvSpPr>
          <p:cNvPr id="70661" name="AutoShape 9">
            <a:extLst>
              <a:ext uri="{FF2B5EF4-FFF2-40B4-BE49-F238E27FC236}">
                <a16:creationId xmlns:a16="http://schemas.microsoft.com/office/drawing/2014/main" id="{871BC882-8FEF-FC44-96C0-19B6E76D8C6D}"/>
              </a:ext>
            </a:extLst>
          </p:cNvPr>
          <p:cNvSpPr>
            <a:spLocks/>
          </p:cNvSpPr>
          <p:nvPr/>
        </p:nvSpPr>
        <p:spPr bwMode="auto">
          <a:xfrm>
            <a:off x="1600200" y="2343150"/>
            <a:ext cx="304800" cy="2514600"/>
          </a:xfrm>
          <a:prstGeom prst="lef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0662" name="Rectangle 10">
            <a:extLst>
              <a:ext uri="{FF2B5EF4-FFF2-40B4-BE49-F238E27FC236}">
                <a16:creationId xmlns:a16="http://schemas.microsoft.com/office/drawing/2014/main" id="{1C0707AA-993E-8A46-AF01-3838B5FEDD17}"/>
              </a:ext>
            </a:extLst>
          </p:cNvPr>
          <p:cNvSpPr>
            <a:spLocks noChangeArrowheads="1"/>
          </p:cNvSpPr>
          <p:nvPr/>
        </p:nvSpPr>
        <p:spPr bwMode="auto">
          <a:xfrm>
            <a:off x="6248400" y="2286000"/>
            <a:ext cx="2286000" cy="2667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0663" name="Text Box 11">
            <a:extLst>
              <a:ext uri="{FF2B5EF4-FFF2-40B4-BE49-F238E27FC236}">
                <a16:creationId xmlns:a16="http://schemas.microsoft.com/office/drawing/2014/main" id="{AEBC6B47-0E98-BF40-9026-3EBFB8677B8D}"/>
              </a:ext>
            </a:extLst>
          </p:cNvPr>
          <p:cNvSpPr txBox="1">
            <a:spLocks noChangeArrowheads="1"/>
          </p:cNvSpPr>
          <p:nvPr/>
        </p:nvSpPr>
        <p:spPr bwMode="auto">
          <a:xfrm>
            <a:off x="6324600" y="2681288"/>
            <a:ext cx="22860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40000"/>
              </a:spcBef>
            </a:pPr>
            <a:r>
              <a:rPr lang="en-US" altLang="en-US" sz="2000"/>
              <a:t>Same region</a:t>
            </a:r>
          </a:p>
          <a:p>
            <a:pPr>
              <a:spcBef>
                <a:spcPct val="40000"/>
              </a:spcBef>
            </a:pPr>
            <a:r>
              <a:rPr lang="en-US" altLang="en-US" sz="2000"/>
              <a:t>Different region</a:t>
            </a:r>
          </a:p>
          <a:p>
            <a:pPr>
              <a:spcBef>
                <a:spcPct val="40000"/>
              </a:spcBef>
            </a:pPr>
            <a:r>
              <a:rPr lang="en-US" altLang="en-US" sz="2000"/>
              <a:t>Different time</a:t>
            </a:r>
          </a:p>
          <a:p>
            <a:pPr>
              <a:spcBef>
                <a:spcPct val="40000"/>
              </a:spcBef>
            </a:pPr>
            <a:r>
              <a:rPr lang="en-US" altLang="en-US" sz="2000"/>
              <a:t>Different resolution</a:t>
            </a:r>
          </a:p>
          <a:p>
            <a:endParaRPr lang="en-US" altLang="en-US"/>
          </a:p>
        </p:txBody>
      </p:sp>
      <p:sp>
        <p:nvSpPr>
          <p:cNvPr id="70664" name="AutoShape 13">
            <a:extLst>
              <a:ext uri="{FF2B5EF4-FFF2-40B4-BE49-F238E27FC236}">
                <a16:creationId xmlns:a16="http://schemas.microsoft.com/office/drawing/2014/main" id="{74B099E5-8110-4546-A09A-2BDF1F0776D2}"/>
              </a:ext>
            </a:extLst>
          </p:cNvPr>
          <p:cNvSpPr>
            <a:spLocks noChangeArrowheads="1"/>
          </p:cNvSpPr>
          <p:nvPr/>
        </p:nvSpPr>
        <p:spPr bwMode="auto">
          <a:xfrm>
            <a:off x="3048000" y="1600200"/>
            <a:ext cx="4114800" cy="762000"/>
          </a:xfrm>
          <a:custGeom>
            <a:avLst/>
            <a:gdLst>
              <a:gd name="T0" fmla="*/ 2147483647 w 21600"/>
              <a:gd name="T1" fmla="*/ -43568 h 21600"/>
              <a:gd name="T2" fmla="*/ 2147483647 w 21600"/>
              <a:gd name="T3" fmla="*/ 474119187 h 21600"/>
              <a:gd name="T4" fmla="*/ 2147483647 w 21600"/>
              <a:gd name="T5" fmla="*/ 237037809 h 21600"/>
              <a:gd name="T6" fmla="*/ 2147483647 w 21600"/>
              <a:gd name="T7" fmla="*/ 474162720 h 21600"/>
              <a:gd name="T8" fmla="*/ 2147483647 w 21600"/>
              <a:gd name="T9" fmla="*/ 711244097 h 21600"/>
              <a:gd name="T10" fmla="*/ 2147483647 w 21600"/>
              <a:gd name="T11" fmla="*/ 47416272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0665" name="AutoShape 15">
            <a:extLst>
              <a:ext uri="{FF2B5EF4-FFF2-40B4-BE49-F238E27FC236}">
                <a16:creationId xmlns:a16="http://schemas.microsoft.com/office/drawing/2014/main" id="{4E6DC7BB-4EAD-874B-9EBF-65D20365DC00}"/>
              </a:ext>
            </a:extLst>
          </p:cNvPr>
          <p:cNvSpPr>
            <a:spLocks noChangeArrowheads="1"/>
          </p:cNvSpPr>
          <p:nvPr/>
        </p:nvSpPr>
        <p:spPr bwMode="auto">
          <a:xfrm rot="5400000">
            <a:off x="3886200" y="3124200"/>
            <a:ext cx="1447800" cy="838200"/>
          </a:xfrm>
          <a:custGeom>
            <a:avLst/>
            <a:gdLst>
              <a:gd name="T0" fmla="*/ 2147483647 w 21600"/>
              <a:gd name="T1" fmla="*/ -58713 h 21600"/>
              <a:gd name="T2" fmla="*/ 812769516 w 21600"/>
              <a:gd name="T3" fmla="*/ 631051870 h 21600"/>
              <a:gd name="T4" fmla="*/ 2147483647 w 21600"/>
              <a:gd name="T5" fmla="*/ 315496579 h 21600"/>
              <a:gd name="T6" fmla="*/ 2147483647 w 21600"/>
              <a:gd name="T7" fmla="*/ 631110583 h 21600"/>
              <a:gd name="T8" fmla="*/ 2147483647 w 21600"/>
              <a:gd name="T9" fmla="*/ 946665913 h 21600"/>
              <a:gd name="T10" fmla="*/ 2147483647 w 21600"/>
              <a:gd name="T11" fmla="*/ 63111058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0666" name="Text Box 19">
            <a:extLst>
              <a:ext uri="{FF2B5EF4-FFF2-40B4-BE49-F238E27FC236}">
                <a16:creationId xmlns:a16="http://schemas.microsoft.com/office/drawing/2014/main" id="{E529224F-D976-3146-9B0D-535DFFFAAECB}"/>
              </a:ext>
            </a:extLst>
          </p:cNvPr>
          <p:cNvSpPr txBox="1">
            <a:spLocks noChangeArrowheads="1"/>
          </p:cNvSpPr>
          <p:nvPr/>
        </p:nvSpPr>
        <p:spPr bwMode="auto">
          <a:xfrm>
            <a:off x="4267200" y="4416425"/>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Evaluation</a:t>
            </a:r>
          </a:p>
        </p:txBody>
      </p:sp>
      <p:sp>
        <p:nvSpPr>
          <p:cNvPr id="70667" name="Text Box 20">
            <a:extLst>
              <a:ext uri="{FF2B5EF4-FFF2-40B4-BE49-F238E27FC236}">
                <a16:creationId xmlns:a16="http://schemas.microsoft.com/office/drawing/2014/main" id="{80CAB6E6-55C4-E549-AF08-8EBBF2BF6CCF}"/>
              </a:ext>
            </a:extLst>
          </p:cNvPr>
          <p:cNvSpPr txBox="1">
            <a:spLocks noChangeArrowheads="1"/>
          </p:cNvSpPr>
          <p:nvPr/>
        </p:nvSpPr>
        <p:spPr bwMode="auto">
          <a:xfrm>
            <a:off x="4267200" y="2486025"/>
            <a:ext cx="110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Calibration</a:t>
            </a:r>
          </a:p>
        </p:txBody>
      </p:sp>
      <p:sp>
        <p:nvSpPr>
          <p:cNvPr id="70668" name="Text Box 21">
            <a:extLst>
              <a:ext uri="{FF2B5EF4-FFF2-40B4-BE49-F238E27FC236}">
                <a16:creationId xmlns:a16="http://schemas.microsoft.com/office/drawing/2014/main" id="{643873B5-3400-4649-AEF3-939F193621DD}"/>
              </a:ext>
            </a:extLst>
          </p:cNvPr>
          <p:cNvSpPr txBox="1">
            <a:spLocks noChangeArrowheads="1"/>
          </p:cNvSpPr>
          <p:nvPr/>
        </p:nvSpPr>
        <p:spPr bwMode="auto">
          <a:xfrm>
            <a:off x="4692650" y="1171575"/>
            <a:ext cx="1225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2000"/>
              <a:t>Projection</a:t>
            </a:r>
          </a:p>
        </p:txBody>
      </p:sp>
      <p:sp>
        <p:nvSpPr>
          <p:cNvPr id="70669" name="Text Box 23">
            <a:extLst>
              <a:ext uri="{FF2B5EF4-FFF2-40B4-BE49-F238E27FC236}">
                <a16:creationId xmlns:a16="http://schemas.microsoft.com/office/drawing/2014/main" id="{E8BDAEDF-FBD6-9A4C-A9C3-816183FDD47E}"/>
              </a:ext>
            </a:extLst>
          </p:cNvPr>
          <p:cNvSpPr txBox="1">
            <a:spLocks noChangeArrowheads="1"/>
          </p:cNvSpPr>
          <p:nvPr/>
        </p:nvSpPr>
        <p:spPr bwMode="auto">
          <a:xfrm>
            <a:off x="228600" y="3048000"/>
            <a:ext cx="1463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a:t>All available data</a:t>
            </a:r>
          </a:p>
        </p:txBody>
      </p:sp>
    </p:spTree>
    <p:extLst>
      <p:ext uri="{BB962C8B-B14F-4D97-AF65-F5344CB8AC3E}">
        <p14:creationId xmlns:p14="http://schemas.microsoft.com/office/powerpoint/2010/main" val="897647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B0F648A0-044E-F44B-9D04-4343B16FDBE3}"/>
              </a:ext>
            </a:extLst>
          </p:cNvPr>
          <p:cNvSpPr>
            <a:spLocks noChangeArrowheads="1"/>
          </p:cNvSpPr>
          <p:nvPr/>
        </p:nvSpPr>
        <p:spPr bwMode="auto">
          <a:xfrm>
            <a:off x="1981200" y="2286000"/>
            <a:ext cx="2286000" cy="2667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2706" name="Text Box 3">
            <a:extLst>
              <a:ext uri="{FF2B5EF4-FFF2-40B4-BE49-F238E27FC236}">
                <a16:creationId xmlns:a16="http://schemas.microsoft.com/office/drawing/2014/main" id="{32D6A934-F62A-4C4D-BAD2-A955448927BD}"/>
              </a:ext>
            </a:extLst>
          </p:cNvPr>
          <p:cNvSpPr txBox="1">
            <a:spLocks noChangeArrowheads="1"/>
          </p:cNvSpPr>
          <p:nvPr/>
        </p:nvSpPr>
        <p:spPr bwMode="auto">
          <a:xfrm>
            <a:off x="5486400" y="6172200"/>
            <a:ext cx="3300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(after Ara</a:t>
            </a:r>
            <a:r>
              <a:rPr lang="en-US" altLang="en-US" sz="1600"/>
              <a:t>újo</a:t>
            </a:r>
            <a:r>
              <a:rPr lang="en-GB" altLang="en-US" sz="1600"/>
              <a:t> et al. 2005 </a:t>
            </a:r>
            <a:r>
              <a:rPr lang="en-GB" altLang="en-US" sz="1600" i="1"/>
              <a:t>Gl. Ch. Biol.</a:t>
            </a:r>
            <a:r>
              <a:rPr lang="en-GB" altLang="en-US" sz="1600"/>
              <a:t>)</a:t>
            </a:r>
          </a:p>
        </p:txBody>
      </p:sp>
      <p:sp>
        <p:nvSpPr>
          <p:cNvPr id="72707" name="Text Box 4">
            <a:extLst>
              <a:ext uri="{FF2B5EF4-FFF2-40B4-BE49-F238E27FC236}">
                <a16:creationId xmlns:a16="http://schemas.microsoft.com/office/drawing/2014/main" id="{9BDE2A87-BC9B-F54C-98F9-979F730EF84A}"/>
              </a:ext>
            </a:extLst>
          </p:cNvPr>
          <p:cNvSpPr txBox="1">
            <a:spLocks noChangeArrowheads="1"/>
          </p:cNvSpPr>
          <p:nvPr/>
        </p:nvSpPr>
        <p:spPr bwMode="auto">
          <a:xfrm>
            <a:off x="5334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a:t>Model calibration and evaluation strategies: independent validation</a:t>
            </a:r>
          </a:p>
        </p:txBody>
      </p:sp>
      <p:sp>
        <p:nvSpPr>
          <p:cNvPr id="72708" name="Text Box 5">
            <a:extLst>
              <a:ext uri="{FF2B5EF4-FFF2-40B4-BE49-F238E27FC236}">
                <a16:creationId xmlns:a16="http://schemas.microsoft.com/office/drawing/2014/main" id="{66D38B13-3D33-AD4C-A69A-B0FBA49B7E6A}"/>
              </a:ext>
            </a:extLst>
          </p:cNvPr>
          <p:cNvSpPr txBox="1">
            <a:spLocks noChangeArrowheads="1"/>
          </p:cNvSpPr>
          <p:nvPr/>
        </p:nvSpPr>
        <p:spPr bwMode="auto">
          <a:xfrm>
            <a:off x="2686050" y="3276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100%</a:t>
            </a:r>
          </a:p>
        </p:txBody>
      </p:sp>
      <p:sp>
        <p:nvSpPr>
          <p:cNvPr id="72709" name="Text Box 6">
            <a:extLst>
              <a:ext uri="{FF2B5EF4-FFF2-40B4-BE49-F238E27FC236}">
                <a16:creationId xmlns:a16="http://schemas.microsoft.com/office/drawing/2014/main" id="{11764657-1010-8640-A463-A13052B12112}"/>
              </a:ext>
            </a:extLst>
          </p:cNvPr>
          <p:cNvSpPr txBox="1">
            <a:spLocks noChangeArrowheads="1"/>
          </p:cNvSpPr>
          <p:nvPr/>
        </p:nvSpPr>
        <p:spPr bwMode="auto">
          <a:xfrm>
            <a:off x="228600" y="3048000"/>
            <a:ext cx="1463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a:t>All available data</a:t>
            </a:r>
          </a:p>
        </p:txBody>
      </p:sp>
      <p:sp>
        <p:nvSpPr>
          <p:cNvPr id="72710" name="AutoShape 7">
            <a:extLst>
              <a:ext uri="{FF2B5EF4-FFF2-40B4-BE49-F238E27FC236}">
                <a16:creationId xmlns:a16="http://schemas.microsoft.com/office/drawing/2014/main" id="{F93F0A44-15B7-0741-BA44-D692460BFA27}"/>
              </a:ext>
            </a:extLst>
          </p:cNvPr>
          <p:cNvSpPr>
            <a:spLocks/>
          </p:cNvSpPr>
          <p:nvPr/>
        </p:nvSpPr>
        <p:spPr bwMode="auto">
          <a:xfrm>
            <a:off x="1600200" y="2343150"/>
            <a:ext cx="304800" cy="2514600"/>
          </a:xfrm>
          <a:prstGeom prst="lef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2711" name="Rectangle 8">
            <a:extLst>
              <a:ext uri="{FF2B5EF4-FFF2-40B4-BE49-F238E27FC236}">
                <a16:creationId xmlns:a16="http://schemas.microsoft.com/office/drawing/2014/main" id="{A52B30EA-75C3-0E48-8522-674723294A51}"/>
              </a:ext>
            </a:extLst>
          </p:cNvPr>
          <p:cNvSpPr>
            <a:spLocks noChangeArrowheads="1"/>
          </p:cNvSpPr>
          <p:nvPr/>
        </p:nvSpPr>
        <p:spPr bwMode="auto">
          <a:xfrm>
            <a:off x="6248400" y="2286000"/>
            <a:ext cx="2286000" cy="2667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2712" name="Text Box 9">
            <a:extLst>
              <a:ext uri="{FF2B5EF4-FFF2-40B4-BE49-F238E27FC236}">
                <a16:creationId xmlns:a16="http://schemas.microsoft.com/office/drawing/2014/main" id="{48CC6B5E-DEA9-7140-916E-68E70C255ED1}"/>
              </a:ext>
            </a:extLst>
          </p:cNvPr>
          <p:cNvSpPr txBox="1">
            <a:spLocks noChangeArrowheads="1"/>
          </p:cNvSpPr>
          <p:nvPr/>
        </p:nvSpPr>
        <p:spPr bwMode="auto">
          <a:xfrm>
            <a:off x="6324600" y="2681288"/>
            <a:ext cx="22860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40000"/>
              </a:spcBef>
            </a:pPr>
            <a:r>
              <a:rPr lang="en-US" altLang="en-US" sz="2000"/>
              <a:t>Same region</a:t>
            </a:r>
          </a:p>
          <a:p>
            <a:pPr>
              <a:spcBef>
                <a:spcPct val="40000"/>
              </a:spcBef>
            </a:pPr>
            <a:r>
              <a:rPr lang="en-US" altLang="en-US" sz="2000"/>
              <a:t>Different region</a:t>
            </a:r>
          </a:p>
          <a:p>
            <a:pPr>
              <a:spcBef>
                <a:spcPct val="40000"/>
              </a:spcBef>
            </a:pPr>
            <a:r>
              <a:rPr lang="en-US" altLang="en-US" sz="2000"/>
              <a:t>Different time</a:t>
            </a:r>
          </a:p>
          <a:p>
            <a:pPr>
              <a:spcBef>
                <a:spcPct val="40000"/>
              </a:spcBef>
            </a:pPr>
            <a:r>
              <a:rPr lang="en-US" altLang="en-US" sz="2000"/>
              <a:t>Different resolution</a:t>
            </a:r>
          </a:p>
          <a:p>
            <a:endParaRPr lang="en-US" altLang="en-US"/>
          </a:p>
        </p:txBody>
      </p:sp>
      <p:sp>
        <p:nvSpPr>
          <p:cNvPr id="72713" name="AutoShape 10">
            <a:extLst>
              <a:ext uri="{FF2B5EF4-FFF2-40B4-BE49-F238E27FC236}">
                <a16:creationId xmlns:a16="http://schemas.microsoft.com/office/drawing/2014/main" id="{66C62A3E-A541-684B-A53F-D60C475D2E05}"/>
              </a:ext>
            </a:extLst>
          </p:cNvPr>
          <p:cNvSpPr>
            <a:spLocks noChangeArrowheads="1"/>
          </p:cNvSpPr>
          <p:nvPr/>
        </p:nvSpPr>
        <p:spPr bwMode="auto">
          <a:xfrm>
            <a:off x="3048000" y="1600200"/>
            <a:ext cx="4114800" cy="762000"/>
          </a:xfrm>
          <a:custGeom>
            <a:avLst/>
            <a:gdLst>
              <a:gd name="T0" fmla="*/ 2147483647 w 21600"/>
              <a:gd name="T1" fmla="*/ -43568 h 21600"/>
              <a:gd name="T2" fmla="*/ 2147483647 w 21600"/>
              <a:gd name="T3" fmla="*/ 474119187 h 21600"/>
              <a:gd name="T4" fmla="*/ 2147483647 w 21600"/>
              <a:gd name="T5" fmla="*/ 237037809 h 21600"/>
              <a:gd name="T6" fmla="*/ 2147483647 w 21600"/>
              <a:gd name="T7" fmla="*/ 474162720 h 21600"/>
              <a:gd name="T8" fmla="*/ 2147483647 w 21600"/>
              <a:gd name="T9" fmla="*/ 711244097 h 21600"/>
              <a:gd name="T10" fmla="*/ 2147483647 w 21600"/>
              <a:gd name="T11" fmla="*/ 47416272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2714" name="Text Box 12">
            <a:extLst>
              <a:ext uri="{FF2B5EF4-FFF2-40B4-BE49-F238E27FC236}">
                <a16:creationId xmlns:a16="http://schemas.microsoft.com/office/drawing/2014/main" id="{2AF155E4-E574-1846-872E-81D8A43D537C}"/>
              </a:ext>
            </a:extLst>
          </p:cNvPr>
          <p:cNvSpPr txBox="1">
            <a:spLocks noChangeArrowheads="1"/>
          </p:cNvSpPr>
          <p:nvPr/>
        </p:nvSpPr>
        <p:spPr bwMode="auto">
          <a:xfrm>
            <a:off x="5181600" y="377825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Evaluation</a:t>
            </a:r>
          </a:p>
        </p:txBody>
      </p:sp>
      <p:sp>
        <p:nvSpPr>
          <p:cNvPr id="72715" name="Text Box 13">
            <a:extLst>
              <a:ext uri="{FF2B5EF4-FFF2-40B4-BE49-F238E27FC236}">
                <a16:creationId xmlns:a16="http://schemas.microsoft.com/office/drawing/2014/main" id="{DB3E6DF1-6142-E94A-815A-0383CF741C50}"/>
              </a:ext>
            </a:extLst>
          </p:cNvPr>
          <p:cNvSpPr txBox="1">
            <a:spLocks noChangeArrowheads="1"/>
          </p:cNvSpPr>
          <p:nvPr/>
        </p:nvSpPr>
        <p:spPr bwMode="auto">
          <a:xfrm>
            <a:off x="4232275" y="3124200"/>
            <a:ext cx="110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Calibration</a:t>
            </a:r>
          </a:p>
        </p:txBody>
      </p:sp>
      <p:sp>
        <p:nvSpPr>
          <p:cNvPr id="72716" name="Text Box 14">
            <a:extLst>
              <a:ext uri="{FF2B5EF4-FFF2-40B4-BE49-F238E27FC236}">
                <a16:creationId xmlns:a16="http://schemas.microsoft.com/office/drawing/2014/main" id="{A423AB2E-E5F6-1C4E-86CD-BFFCB9C75EF2}"/>
              </a:ext>
            </a:extLst>
          </p:cNvPr>
          <p:cNvSpPr txBox="1">
            <a:spLocks noChangeArrowheads="1"/>
          </p:cNvSpPr>
          <p:nvPr/>
        </p:nvSpPr>
        <p:spPr bwMode="auto">
          <a:xfrm>
            <a:off x="4692650" y="1171575"/>
            <a:ext cx="1225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2000"/>
              <a:t>Projection</a:t>
            </a:r>
          </a:p>
        </p:txBody>
      </p:sp>
      <p:sp>
        <p:nvSpPr>
          <p:cNvPr id="72717" name="AutoShape 15">
            <a:extLst>
              <a:ext uri="{FF2B5EF4-FFF2-40B4-BE49-F238E27FC236}">
                <a16:creationId xmlns:a16="http://schemas.microsoft.com/office/drawing/2014/main" id="{E7053E07-4B57-FE42-9A53-7C6CE051C110}"/>
              </a:ext>
            </a:extLst>
          </p:cNvPr>
          <p:cNvSpPr>
            <a:spLocks noChangeArrowheads="1"/>
          </p:cNvSpPr>
          <p:nvPr/>
        </p:nvSpPr>
        <p:spPr bwMode="auto">
          <a:xfrm>
            <a:off x="4495800" y="3429000"/>
            <a:ext cx="1524000" cy="381000"/>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550293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0A9D2195-EFDD-D747-AF72-DC9CC40BD4ED}"/>
              </a:ext>
            </a:extLst>
          </p:cNvPr>
          <p:cNvSpPr>
            <a:spLocks noChangeArrowheads="1"/>
          </p:cNvSpPr>
          <p:nvPr/>
        </p:nvSpPr>
        <p:spPr bwMode="auto">
          <a:xfrm>
            <a:off x="1981200" y="2286000"/>
            <a:ext cx="2286000" cy="1524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4754" name="Text Box 3">
            <a:extLst>
              <a:ext uri="{FF2B5EF4-FFF2-40B4-BE49-F238E27FC236}">
                <a16:creationId xmlns:a16="http://schemas.microsoft.com/office/drawing/2014/main" id="{AE08C73D-BB8C-5F44-9908-D6F22CBB5F02}"/>
              </a:ext>
            </a:extLst>
          </p:cNvPr>
          <p:cNvSpPr txBox="1">
            <a:spLocks noChangeArrowheads="1"/>
          </p:cNvSpPr>
          <p:nvPr/>
        </p:nvSpPr>
        <p:spPr bwMode="auto">
          <a:xfrm>
            <a:off x="5486400" y="6172200"/>
            <a:ext cx="3300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(after Ara</a:t>
            </a:r>
            <a:r>
              <a:rPr lang="en-US" altLang="en-US" sz="1600"/>
              <a:t>újo</a:t>
            </a:r>
            <a:r>
              <a:rPr lang="en-GB" altLang="en-US" sz="1600"/>
              <a:t> et al. 2005 </a:t>
            </a:r>
            <a:r>
              <a:rPr lang="en-GB" altLang="en-US" sz="1600" i="1"/>
              <a:t>Gl. Ch. Biol.</a:t>
            </a:r>
            <a:r>
              <a:rPr lang="en-GB" altLang="en-US" sz="1600"/>
              <a:t>)</a:t>
            </a:r>
          </a:p>
        </p:txBody>
      </p:sp>
      <p:sp>
        <p:nvSpPr>
          <p:cNvPr id="74755" name="Text Box 4">
            <a:extLst>
              <a:ext uri="{FF2B5EF4-FFF2-40B4-BE49-F238E27FC236}">
                <a16:creationId xmlns:a16="http://schemas.microsoft.com/office/drawing/2014/main" id="{5BF54023-18CC-E847-B8DC-60DE9013765B}"/>
              </a:ext>
            </a:extLst>
          </p:cNvPr>
          <p:cNvSpPr txBox="1">
            <a:spLocks noChangeArrowheads="1"/>
          </p:cNvSpPr>
          <p:nvPr/>
        </p:nvSpPr>
        <p:spPr bwMode="auto">
          <a:xfrm>
            <a:off x="9144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a:t>Model calibration and evaluation strategies: data splitting</a:t>
            </a:r>
          </a:p>
        </p:txBody>
      </p:sp>
      <p:sp>
        <p:nvSpPr>
          <p:cNvPr id="74756" name="Text Box 5">
            <a:extLst>
              <a:ext uri="{FF2B5EF4-FFF2-40B4-BE49-F238E27FC236}">
                <a16:creationId xmlns:a16="http://schemas.microsoft.com/office/drawing/2014/main" id="{96DDC921-2378-284E-8C73-A8296D89049F}"/>
              </a:ext>
            </a:extLst>
          </p:cNvPr>
          <p:cNvSpPr txBox="1">
            <a:spLocks noChangeArrowheads="1"/>
          </p:cNvSpPr>
          <p:nvPr/>
        </p:nvSpPr>
        <p:spPr bwMode="auto">
          <a:xfrm>
            <a:off x="2762250" y="277177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70%</a:t>
            </a:r>
          </a:p>
        </p:txBody>
      </p:sp>
      <p:sp>
        <p:nvSpPr>
          <p:cNvPr id="74757" name="Text Box 6">
            <a:extLst>
              <a:ext uri="{FF2B5EF4-FFF2-40B4-BE49-F238E27FC236}">
                <a16:creationId xmlns:a16="http://schemas.microsoft.com/office/drawing/2014/main" id="{997E0FC1-475B-BD48-A18E-AB846B243D53}"/>
              </a:ext>
            </a:extLst>
          </p:cNvPr>
          <p:cNvSpPr txBox="1">
            <a:spLocks noChangeArrowheads="1"/>
          </p:cNvSpPr>
          <p:nvPr/>
        </p:nvSpPr>
        <p:spPr bwMode="auto">
          <a:xfrm>
            <a:off x="212725" y="4117975"/>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a:t>Test data</a:t>
            </a:r>
          </a:p>
        </p:txBody>
      </p:sp>
      <p:sp>
        <p:nvSpPr>
          <p:cNvPr id="74758" name="AutoShape 7">
            <a:extLst>
              <a:ext uri="{FF2B5EF4-FFF2-40B4-BE49-F238E27FC236}">
                <a16:creationId xmlns:a16="http://schemas.microsoft.com/office/drawing/2014/main" id="{8CA530BC-A8E1-C740-B18E-1C2ACB397DC9}"/>
              </a:ext>
            </a:extLst>
          </p:cNvPr>
          <p:cNvSpPr>
            <a:spLocks/>
          </p:cNvSpPr>
          <p:nvPr/>
        </p:nvSpPr>
        <p:spPr bwMode="auto">
          <a:xfrm>
            <a:off x="1600200" y="2343150"/>
            <a:ext cx="304800" cy="1390650"/>
          </a:xfrm>
          <a:prstGeom prst="leftBrace">
            <a:avLst>
              <a:gd name="adj1" fmla="val 3802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4759" name="Rectangle 8">
            <a:extLst>
              <a:ext uri="{FF2B5EF4-FFF2-40B4-BE49-F238E27FC236}">
                <a16:creationId xmlns:a16="http://schemas.microsoft.com/office/drawing/2014/main" id="{00EF1B6F-C4E0-A641-A463-1802E82396C1}"/>
              </a:ext>
            </a:extLst>
          </p:cNvPr>
          <p:cNvSpPr>
            <a:spLocks noChangeArrowheads="1"/>
          </p:cNvSpPr>
          <p:nvPr/>
        </p:nvSpPr>
        <p:spPr bwMode="auto">
          <a:xfrm>
            <a:off x="6248400" y="2286000"/>
            <a:ext cx="2286000" cy="26670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4760" name="Text Box 9">
            <a:extLst>
              <a:ext uri="{FF2B5EF4-FFF2-40B4-BE49-F238E27FC236}">
                <a16:creationId xmlns:a16="http://schemas.microsoft.com/office/drawing/2014/main" id="{F9BA3CE8-89A7-D448-BC55-D67D342559C1}"/>
              </a:ext>
            </a:extLst>
          </p:cNvPr>
          <p:cNvSpPr txBox="1">
            <a:spLocks noChangeArrowheads="1"/>
          </p:cNvSpPr>
          <p:nvPr/>
        </p:nvSpPr>
        <p:spPr bwMode="auto">
          <a:xfrm>
            <a:off x="6324600" y="2681288"/>
            <a:ext cx="22860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40000"/>
              </a:spcBef>
            </a:pPr>
            <a:r>
              <a:rPr lang="en-US" altLang="en-US" sz="2000"/>
              <a:t>Same region</a:t>
            </a:r>
          </a:p>
          <a:p>
            <a:pPr>
              <a:spcBef>
                <a:spcPct val="40000"/>
              </a:spcBef>
            </a:pPr>
            <a:r>
              <a:rPr lang="en-US" altLang="en-US" sz="2000"/>
              <a:t>Different region</a:t>
            </a:r>
          </a:p>
          <a:p>
            <a:pPr>
              <a:spcBef>
                <a:spcPct val="40000"/>
              </a:spcBef>
            </a:pPr>
            <a:r>
              <a:rPr lang="en-US" altLang="en-US" sz="2000"/>
              <a:t>Different time</a:t>
            </a:r>
          </a:p>
          <a:p>
            <a:pPr>
              <a:spcBef>
                <a:spcPct val="40000"/>
              </a:spcBef>
            </a:pPr>
            <a:r>
              <a:rPr lang="en-US" altLang="en-US" sz="2000"/>
              <a:t>Different resolution</a:t>
            </a:r>
          </a:p>
          <a:p>
            <a:endParaRPr lang="en-US" altLang="en-US"/>
          </a:p>
        </p:txBody>
      </p:sp>
      <p:sp>
        <p:nvSpPr>
          <p:cNvPr id="74761" name="AutoShape 10">
            <a:extLst>
              <a:ext uri="{FF2B5EF4-FFF2-40B4-BE49-F238E27FC236}">
                <a16:creationId xmlns:a16="http://schemas.microsoft.com/office/drawing/2014/main" id="{15DF5635-4B83-674B-BD0A-E1AEB46DE06D}"/>
              </a:ext>
            </a:extLst>
          </p:cNvPr>
          <p:cNvSpPr>
            <a:spLocks noChangeArrowheads="1"/>
          </p:cNvSpPr>
          <p:nvPr/>
        </p:nvSpPr>
        <p:spPr bwMode="auto">
          <a:xfrm>
            <a:off x="3048000" y="1600200"/>
            <a:ext cx="4114800" cy="762000"/>
          </a:xfrm>
          <a:custGeom>
            <a:avLst/>
            <a:gdLst>
              <a:gd name="T0" fmla="*/ 2147483647 w 21600"/>
              <a:gd name="T1" fmla="*/ -43568 h 21600"/>
              <a:gd name="T2" fmla="*/ 2147483647 w 21600"/>
              <a:gd name="T3" fmla="*/ 474119187 h 21600"/>
              <a:gd name="T4" fmla="*/ 2147483647 w 21600"/>
              <a:gd name="T5" fmla="*/ 237037809 h 21600"/>
              <a:gd name="T6" fmla="*/ 2147483647 w 21600"/>
              <a:gd name="T7" fmla="*/ 474162720 h 21600"/>
              <a:gd name="T8" fmla="*/ 2147483647 w 21600"/>
              <a:gd name="T9" fmla="*/ 711244097 h 21600"/>
              <a:gd name="T10" fmla="*/ 2147483647 w 21600"/>
              <a:gd name="T11" fmla="*/ 47416272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4762" name="AutoShape 11">
            <a:extLst>
              <a:ext uri="{FF2B5EF4-FFF2-40B4-BE49-F238E27FC236}">
                <a16:creationId xmlns:a16="http://schemas.microsoft.com/office/drawing/2014/main" id="{DA155099-B106-BD4C-887C-F6A3F4B02BD0}"/>
              </a:ext>
            </a:extLst>
          </p:cNvPr>
          <p:cNvSpPr>
            <a:spLocks noChangeArrowheads="1"/>
          </p:cNvSpPr>
          <p:nvPr/>
        </p:nvSpPr>
        <p:spPr bwMode="auto">
          <a:xfrm rot="5400000">
            <a:off x="3848100" y="3162300"/>
            <a:ext cx="1524000" cy="838200"/>
          </a:xfrm>
          <a:custGeom>
            <a:avLst/>
            <a:gdLst>
              <a:gd name="T0" fmla="*/ 2147483647 w 21600"/>
              <a:gd name="T1" fmla="*/ -58713 h 21600"/>
              <a:gd name="T2" fmla="*/ 947972027 w 21600"/>
              <a:gd name="T3" fmla="*/ 631051870 h 21600"/>
              <a:gd name="T4" fmla="*/ 2147483647 w 21600"/>
              <a:gd name="T5" fmla="*/ 315496579 h 21600"/>
              <a:gd name="T6" fmla="*/ 2147483647 w 21600"/>
              <a:gd name="T7" fmla="*/ 631110583 h 21600"/>
              <a:gd name="T8" fmla="*/ 2147483647 w 21600"/>
              <a:gd name="T9" fmla="*/ 946665913 h 21600"/>
              <a:gd name="T10" fmla="*/ 2147483647 w 21600"/>
              <a:gd name="T11" fmla="*/ 63111058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4763" name="Text Box 12">
            <a:extLst>
              <a:ext uri="{FF2B5EF4-FFF2-40B4-BE49-F238E27FC236}">
                <a16:creationId xmlns:a16="http://schemas.microsoft.com/office/drawing/2014/main" id="{54C51DEE-577E-464D-BC1B-BD802DE8C4C3}"/>
              </a:ext>
            </a:extLst>
          </p:cNvPr>
          <p:cNvSpPr txBox="1">
            <a:spLocks noChangeArrowheads="1"/>
          </p:cNvSpPr>
          <p:nvPr/>
        </p:nvSpPr>
        <p:spPr bwMode="auto">
          <a:xfrm>
            <a:off x="4267200" y="44450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Evaluation</a:t>
            </a:r>
          </a:p>
        </p:txBody>
      </p:sp>
      <p:sp>
        <p:nvSpPr>
          <p:cNvPr id="74764" name="Text Box 13">
            <a:extLst>
              <a:ext uri="{FF2B5EF4-FFF2-40B4-BE49-F238E27FC236}">
                <a16:creationId xmlns:a16="http://schemas.microsoft.com/office/drawing/2014/main" id="{75532997-BF57-EB4B-A387-510BD26628B7}"/>
              </a:ext>
            </a:extLst>
          </p:cNvPr>
          <p:cNvSpPr txBox="1">
            <a:spLocks noChangeArrowheads="1"/>
          </p:cNvSpPr>
          <p:nvPr/>
        </p:nvSpPr>
        <p:spPr bwMode="auto">
          <a:xfrm>
            <a:off x="4267200" y="2486025"/>
            <a:ext cx="110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1600"/>
              <a:t>Calibration</a:t>
            </a:r>
          </a:p>
        </p:txBody>
      </p:sp>
      <p:sp>
        <p:nvSpPr>
          <p:cNvPr id="74765" name="Text Box 14">
            <a:extLst>
              <a:ext uri="{FF2B5EF4-FFF2-40B4-BE49-F238E27FC236}">
                <a16:creationId xmlns:a16="http://schemas.microsoft.com/office/drawing/2014/main" id="{AC131CDD-E759-0440-A76E-36F8BC4A26C2}"/>
              </a:ext>
            </a:extLst>
          </p:cNvPr>
          <p:cNvSpPr txBox="1">
            <a:spLocks noChangeArrowheads="1"/>
          </p:cNvSpPr>
          <p:nvPr/>
        </p:nvSpPr>
        <p:spPr bwMode="auto">
          <a:xfrm>
            <a:off x="4692650" y="1171575"/>
            <a:ext cx="1225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2000"/>
              <a:t>Projection</a:t>
            </a:r>
          </a:p>
        </p:txBody>
      </p:sp>
      <p:sp>
        <p:nvSpPr>
          <p:cNvPr id="74766" name="Text Box 15">
            <a:extLst>
              <a:ext uri="{FF2B5EF4-FFF2-40B4-BE49-F238E27FC236}">
                <a16:creationId xmlns:a16="http://schemas.microsoft.com/office/drawing/2014/main" id="{C5EA8503-80D8-DD43-9EF3-4856D35493C2}"/>
              </a:ext>
            </a:extLst>
          </p:cNvPr>
          <p:cNvSpPr txBox="1">
            <a:spLocks noChangeArrowheads="1"/>
          </p:cNvSpPr>
          <p:nvPr/>
        </p:nvSpPr>
        <p:spPr bwMode="auto">
          <a:xfrm>
            <a:off x="228600" y="2667000"/>
            <a:ext cx="1495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a:t>Calibration data</a:t>
            </a:r>
          </a:p>
        </p:txBody>
      </p:sp>
      <p:sp>
        <p:nvSpPr>
          <p:cNvPr id="74767" name="Rectangle 16">
            <a:extLst>
              <a:ext uri="{FF2B5EF4-FFF2-40B4-BE49-F238E27FC236}">
                <a16:creationId xmlns:a16="http://schemas.microsoft.com/office/drawing/2014/main" id="{627EEB8E-82FC-A44B-A9E5-21D9CA5BF22F}"/>
              </a:ext>
            </a:extLst>
          </p:cNvPr>
          <p:cNvSpPr>
            <a:spLocks noChangeArrowheads="1"/>
          </p:cNvSpPr>
          <p:nvPr/>
        </p:nvSpPr>
        <p:spPr bwMode="auto">
          <a:xfrm>
            <a:off x="1981200" y="4010025"/>
            <a:ext cx="2286000" cy="685800"/>
          </a:xfrm>
          <a:prstGeom prst="rect">
            <a:avLst/>
          </a:prstGeom>
          <a:solidFill>
            <a:schemeClr va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4768" name="Text Box 17">
            <a:extLst>
              <a:ext uri="{FF2B5EF4-FFF2-40B4-BE49-F238E27FC236}">
                <a16:creationId xmlns:a16="http://schemas.microsoft.com/office/drawing/2014/main" id="{F9430F2A-4185-0D4A-9F2E-D2D5B10313DC}"/>
              </a:ext>
            </a:extLst>
          </p:cNvPr>
          <p:cNvSpPr txBox="1">
            <a:spLocks noChangeArrowheads="1"/>
          </p:cNvSpPr>
          <p:nvPr/>
        </p:nvSpPr>
        <p:spPr bwMode="auto">
          <a:xfrm>
            <a:off x="2762250" y="412432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30%</a:t>
            </a:r>
          </a:p>
        </p:txBody>
      </p:sp>
      <p:sp>
        <p:nvSpPr>
          <p:cNvPr id="74769" name="AutoShape 18">
            <a:extLst>
              <a:ext uri="{FF2B5EF4-FFF2-40B4-BE49-F238E27FC236}">
                <a16:creationId xmlns:a16="http://schemas.microsoft.com/office/drawing/2014/main" id="{185D2EC5-927F-8741-A3EA-39536D4D649E}"/>
              </a:ext>
            </a:extLst>
          </p:cNvPr>
          <p:cNvSpPr>
            <a:spLocks/>
          </p:cNvSpPr>
          <p:nvPr/>
        </p:nvSpPr>
        <p:spPr bwMode="auto">
          <a:xfrm>
            <a:off x="1600200" y="4086225"/>
            <a:ext cx="304800" cy="533400"/>
          </a:xfrm>
          <a:prstGeom prst="leftBrace">
            <a:avLst>
              <a:gd name="adj1" fmla="val 1458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2632599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14A6D47C-F439-694E-B268-B142011C0A0F}"/>
              </a:ext>
            </a:extLst>
          </p:cNvPr>
          <p:cNvSpPr txBox="1">
            <a:spLocks noChangeArrowheads="1"/>
          </p:cNvSpPr>
          <p:nvPr/>
        </p:nvSpPr>
        <p:spPr bwMode="auto">
          <a:xfrm>
            <a:off x="1066800" y="228600"/>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GB" altLang="en-US"/>
              <a:t>The four types of results that are possible </a:t>
            </a:r>
          </a:p>
          <a:p>
            <a:pPr algn="ctr"/>
            <a:r>
              <a:rPr lang="en-GB" altLang="en-US"/>
              <a:t>when testing a distribution model</a:t>
            </a:r>
          </a:p>
        </p:txBody>
      </p:sp>
      <p:pic>
        <p:nvPicPr>
          <p:cNvPr id="76802" name="Picture 5" descr="base_modeled_for_contingency_table">
            <a:extLst>
              <a:ext uri="{FF2B5EF4-FFF2-40B4-BE49-F238E27FC236}">
                <a16:creationId xmlns:a16="http://schemas.microsoft.com/office/drawing/2014/main" id="{8422E41A-1EBB-C740-865D-7462159F3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31925"/>
            <a:ext cx="4359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6" descr="legend4">
            <a:extLst>
              <a:ext uri="{FF2B5EF4-FFF2-40B4-BE49-F238E27FC236}">
                <a16:creationId xmlns:a16="http://schemas.microsoft.com/office/drawing/2014/main" id="{48717411-808A-DC48-BCF1-81C5C4444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946525"/>
            <a:ext cx="2438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33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49FF828-46DB-184B-B188-CCB3DF65291D}"/>
              </a:ext>
            </a:extLst>
          </p:cNvPr>
          <p:cNvSpPr>
            <a:spLocks noGrp="1" noChangeArrowheads="1"/>
          </p:cNvSpPr>
          <p:nvPr>
            <p:ph type="title"/>
          </p:nvPr>
        </p:nvSpPr>
        <p:spPr bwMode="auto">
          <a:xfrm>
            <a:off x="1524000" y="762000"/>
            <a:ext cx="6096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Presence-absence confusion matrix</a:t>
            </a:r>
            <a:endParaRPr lang="en-GB" altLang="en-US">
              <a:ea typeface="ＭＳ Ｐゴシック" panose="020B0600070205080204" pitchFamily="34" charset="-128"/>
            </a:endParaRPr>
          </a:p>
        </p:txBody>
      </p:sp>
      <p:sp>
        <p:nvSpPr>
          <p:cNvPr id="78850" name="Text Box 3">
            <a:extLst>
              <a:ext uri="{FF2B5EF4-FFF2-40B4-BE49-F238E27FC236}">
                <a16:creationId xmlns:a16="http://schemas.microsoft.com/office/drawing/2014/main" id="{657E21A1-6CCC-F64C-936E-802BFD5DA7D9}"/>
              </a:ext>
            </a:extLst>
          </p:cNvPr>
          <p:cNvSpPr txBox="1">
            <a:spLocks noChangeArrowheads="1"/>
          </p:cNvSpPr>
          <p:nvPr/>
        </p:nvSpPr>
        <p:spPr bwMode="auto">
          <a:xfrm>
            <a:off x="533400" y="28956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present</a:t>
            </a:r>
          </a:p>
        </p:txBody>
      </p:sp>
      <p:sp>
        <p:nvSpPr>
          <p:cNvPr id="78851" name="Text Box 4">
            <a:extLst>
              <a:ext uri="{FF2B5EF4-FFF2-40B4-BE49-F238E27FC236}">
                <a16:creationId xmlns:a16="http://schemas.microsoft.com/office/drawing/2014/main" id="{3A92B3D7-F388-224F-9B69-1869A310DA53}"/>
              </a:ext>
            </a:extLst>
          </p:cNvPr>
          <p:cNvSpPr txBox="1">
            <a:spLocks noChangeArrowheads="1"/>
          </p:cNvSpPr>
          <p:nvPr/>
        </p:nvSpPr>
        <p:spPr bwMode="auto">
          <a:xfrm>
            <a:off x="533400" y="35052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absent</a:t>
            </a:r>
          </a:p>
        </p:txBody>
      </p:sp>
      <p:sp>
        <p:nvSpPr>
          <p:cNvPr id="78852" name="Text Box 5">
            <a:extLst>
              <a:ext uri="{FF2B5EF4-FFF2-40B4-BE49-F238E27FC236}">
                <a16:creationId xmlns:a16="http://schemas.microsoft.com/office/drawing/2014/main" id="{1890BF17-C8BC-184F-A842-D9653F859474}"/>
              </a:ext>
            </a:extLst>
          </p:cNvPr>
          <p:cNvSpPr txBox="1">
            <a:spLocks noChangeArrowheads="1"/>
          </p:cNvSpPr>
          <p:nvPr/>
        </p:nvSpPr>
        <p:spPr bwMode="auto">
          <a:xfrm>
            <a:off x="3048000" y="22098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Recorded present</a:t>
            </a:r>
          </a:p>
        </p:txBody>
      </p:sp>
      <p:sp>
        <p:nvSpPr>
          <p:cNvPr id="78853" name="Text Box 6">
            <a:extLst>
              <a:ext uri="{FF2B5EF4-FFF2-40B4-BE49-F238E27FC236}">
                <a16:creationId xmlns:a16="http://schemas.microsoft.com/office/drawing/2014/main" id="{7271CEB9-AF2C-2E43-9FA3-0B312CEEE4F8}"/>
              </a:ext>
            </a:extLst>
          </p:cNvPr>
          <p:cNvSpPr txBox="1">
            <a:spLocks noChangeArrowheads="1"/>
          </p:cNvSpPr>
          <p:nvPr/>
        </p:nvSpPr>
        <p:spPr bwMode="auto">
          <a:xfrm>
            <a:off x="5562600" y="20574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i="1"/>
              <a:t>Recorded (or assumed) absent</a:t>
            </a:r>
          </a:p>
        </p:txBody>
      </p:sp>
      <p:sp>
        <p:nvSpPr>
          <p:cNvPr id="78854" name="Line 7">
            <a:extLst>
              <a:ext uri="{FF2B5EF4-FFF2-40B4-BE49-F238E27FC236}">
                <a16:creationId xmlns:a16="http://schemas.microsoft.com/office/drawing/2014/main" id="{C88BDA5E-6D01-CF4A-8D92-EB23DAD56F05}"/>
              </a:ext>
            </a:extLst>
          </p:cNvPr>
          <p:cNvSpPr>
            <a:spLocks noChangeShapeType="1"/>
          </p:cNvSpPr>
          <p:nvPr/>
        </p:nvSpPr>
        <p:spPr bwMode="auto">
          <a:xfrm>
            <a:off x="609600" y="28194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5" name="Line 8">
            <a:extLst>
              <a:ext uri="{FF2B5EF4-FFF2-40B4-BE49-F238E27FC236}">
                <a16:creationId xmlns:a16="http://schemas.microsoft.com/office/drawing/2014/main" id="{BA628B99-5220-C14C-ABEF-9A62B5031CCB}"/>
              </a:ext>
            </a:extLst>
          </p:cNvPr>
          <p:cNvSpPr>
            <a:spLocks noChangeShapeType="1"/>
          </p:cNvSpPr>
          <p:nvPr/>
        </p:nvSpPr>
        <p:spPr bwMode="auto">
          <a:xfrm>
            <a:off x="2971800" y="2286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6" name="Text Box 9">
            <a:extLst>
              <a:ext uri="{FF2B5EF4-FFF2-40B4-BE49-F238E27FC236}">
                <a16:creationId xmlns:a16="http://schemas.microsoft.com/office/drawing/2014/main" id="{A68BBF1A-05CE-544A-9C99-4E174EDDAEDF}"/>
              </a:ext>
            </a:extLst>
          </p:cNvPr>
          <p:cNvSpPr txBox="1">
            <a:spLocks noChangeArrowheads="1"/>
          </p:cNvSpPr>
          <p:nvPr/>
        </p:nvSpPr>
        <p:spPr bwMode="auto">
          <a:xfrm>
            <a:off x="3246438" y="2955925"/>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 (true positive)</a:t>
            </a:r>
          </a:p>
        </p:txBody>
      </p:sp>
      <p:sp>
        <p:nvSpPr>
          <p:cNvPr id="78857" name="Text Box 10">
            <a:extLst>
              <a:ext uri="{FF2B5EF4-FFF2-40B4-BE49-F238E27FC236}">
                <a16:creationId xmlns:a16="http://schemas.microsoft.com/office/drawing/2014/main" id="{1A29D988-222D-9447-A93A-9BE8A2D64801}"/>
              </a:ext>
            </a:extLst>
          </p:cNvPr>
          <p:cNvSpPr txBox="1">
            <a:spLocks noChangeArrowheads="1"/>
          </p:cNvSpPr>
          <p:nvPr/>
        </p:nvSpPr>
        <p:spPr bwMode="auto">
          <a:xfrm>
            <a:off x="3260725" y="3519488"/>
            <a:ext cx="192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 (false negative)</a:t>
            </a:r>
          </a:p>
        </p:txBody>
      </p:sp>
      <p:sp>
        <p:nvSpPr>
          <p:cNvPr id="78858" name="Text Box 11">
            <a:extLst>
              <a:ext uri="{FF2B5EF4-FFF2-40B4-BE49-F238E27FC236}">
                <a16:creationId xmlns:a16="http://schemas.microsoft.com/office/drawing/2014/main" id="{12574B2A-66FC-C542-A917-F0E848F13844}"/>
              </a:ext>
            </a:extLst>
          </p:cNvPr>
          <p:cNvSpPr txBox="1">
            <a:spLocks noChangeArrowheads="1"/>
          </p:cNvSpPr>
          <p:nvPr/>
        </p:nvSpPr>
        <p:spPr bwMode="auto">
          <a:xfrm>
            <a:off x="6013450" y="2973388"/>
            <a:ext cx="1885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b (false positive)</a:t>
            </a:r>
          </a:p>
        </p:txBody>
      </p:sp>
      <p:sp>
        <p:nvSpPr>
          <p:cNvPr id="78859" name="Text Box 12">
            <a:extLst>
              <a:ext uri="{FF2B5EF4-FFF2-40B4-BE49-F238E27FC236}">
                <a16:creationId xmlns:a16="http://schemas.microsoft.com/office/drawing/2014/main" id="{85F87AA2-4800-4E4D-869B-3CD066C43003}"/>
              </a:ext>
            </a:extLst>
          </p:cNvPr>
          <p:cNvSpPr txBox="1">
            <a:spLocks noChangeArrowheads="1"/>
          </p:cNvSpPr>
          <p:nvPr/>
        </p:nvSpPr>
        <p:spPr bwMode="auto">
          <a:xfrm>
            <a:off x="6007100" y="3527425"/>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 (true negative)</a:t>
            </a:r>
          </a:p>
        </p:txBody>
      </p:sp>
    </p:spTree>
    <p:extLst>
      <p:ext uri="{BB962C8B-B14F-4D97-AF65-F5344CB8AC3E}">
        <p14:creationId xmlns:p14="http://schemas.microsoft.com/office/powerpoint/2010/main" val="737769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D975A70-7AC0-7044-8BAD-3F39AE100C83}"/>
              </a:ext>
            </a:extLst>
          </p:cNvPr>
          <p:cNvSpPr>
            <a:spLocks noGrp="1" noChangeArrowheads="1"/>
          </p:cNvSpPr>
          <p:nvPr>
            <p:ph type="title"/>
          </p:nvPr>
        </p:nvSpPr>
        <p:spPr bwMode="auto">
          <a:xfrm>
            <a:off x="1524000" y="533400"/>
            <a:ext cx="6096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Presence-absence test statistics</a:t>
            </a:r>
            <a:endParaRPr lang="en-GB" altLang="en-US">
              <a:ea typeface="ＭＳ Ｐゴシック" panose="020B0600070205080204" pitchFamily="34" charset="-128"/>
            </a:endParaRPr>
          </a:p>
        </p:txBody>
      </p:sp>
      <p:sp>
        <p:nvSpPr>
          <p:cNvPr id="80898" name="Text Box 3">
            <a:extLst>
              <a:ext uri="{FF2B5EF4-FFF2-40B4-BE49-F238E27FC236}">
                <a16:creationId xmlns:a16="http://schemas.microsoft.com/office/drawing/2014/main" id="{9807E55E-A38C-4D40-97E9-C0DE16B99715}"/>
              </a:ext>
            </a:extLst>
          </p:cNvPr>
          <p:cNvSpPr txBox="1">
            <a:spLocks noChangeArrowheads="1"/>
          </p:cNvSpPr>
          <p:nvPr/>
        </p:nvSpPr>
        <p:spPr bwMode="auto">
          <a:xfrm>
            <a:off x="533400" y="21336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present</a:t>
            </a:r>
          </a:p>
        </p:txBody>
      </p:sp>
      <p:sp>
        <p:nvSpPr>
          <p:cNvPr id="80899" name="Text Box 4">
            <a:extLst>
              <a:ext uri="{FF2B5EF4-FFF2-40B4-BE49-F238E27FC236}">
                <a16:creationId xmlns:a16="http://schemas.microsoft.com/office/drawing/2014/main" id="{ABB791E4-AFA6-4849-9F60-B6F072C1669E}"/>
              </a:ext>
            </a:extLst>
          </p:cNvPr>
          <p:cNvSpPr txBox="1">
            <a:spLocks noChangeArrowheads="1"/>
          </p:cNvSpPr>
          <p:nvPr/>
        </p:nvSpPr>
        <p:spPr bwMode="auto">
          <a:xfrm>
            <a:off x="533400" y="27432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absent</a:t>
            </a:r>
          </a:p>
        </p:txBody>
      </p:sp>
      <p:sp>
        <p:nvSpPr>
          <p:cNvPr id="80900" name="Text Box 5">
            <a:extLst>
              <a:ext uri="{FF2B5EF4-FFF2-40B4-BE49-F238E27FC236}">
                <a16:creationId xmlns:a16="http://schemas.microsoft.com/office/drawing/2014/main" id="{7CEADE8F-3289-C144-A251-D193CD4F7AEF}"/>
              </a:ext>
            </a:extLst>
          </p:cNvPr>
          <p:cNvSpPr txBox="1">
            <a:spLocks noChangeArrowheads="1"/>
          </p:cNvSpPr>
          <p:nvPr/>
        </p:nvSpPr>
        <p:spPr bwMode="auto">
          <a:xfrm>
            <a:off x="3048000" y="14478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Recorded present</a:t>
            </a:r>
          </a:p>
        </p:txBody>
      </p:sp>
      <p:sp>
        <p:nvSpPr>
          <p:cNvPr id="80901" name="Text Box 6">
            <a:extLst>
              <a:ext uri="{FF2B5EF4-FFF2-40B4-BE49-F238E27FC236}">
                <a16:creationId xmlns:a16="http://schemas.microsoft.com/office/drawing/2014/main" id="{D686AAD8-4B9C-B14C-8C3C-0459965E861E}"/>
              </a:ext>
            </a:extLst>
          </p:cNvPr>
          <p:cNvSpPr txBox="1">
            <a:spLocks noChangeArrowheads="1"/>
          </p:cNvSpPr>
          <p:nvPr/>
        </p:nvSpPr>
        <p:spPr bwMode="auto">
          <a:xfrm>
            <a:off x="5562600" y="12954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i="1"/>
              <a:t>Recorded (or assumed) absent</a:t>
            </a:r>
          </a:p>
        </p:txBody>
      </p:sp>
      <p:sp>
        <p:nvSpPr>
          <p:cNvPr id="80902" name="Line 7">
            <a:extLst>
              <a:ext uri="{FF2B5EF4-FFF2-40B4-BE49-F238E27FC236}">
                <a16:creationId xmlns:a16="http://schemas.microsoft.com/office/drawing/2014/main" id="{4C4A7310-7509-AF4C-928B-C298F747D3BA}"/>
              </a:ext>
            </a:extLst>
          </p:cNvPr>
          <p:cNvSpPr>
            <a:spLocks noChangeShapeType="1"/>
          </p:cNvSpPr>
          <p:nvPr/>
        </p:nvSpPr>
        <p:spPr bwMode="auto">
          <a:xfrm>
            <a:off x="609600" y="20574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8">
            <a:extLst>
              <a:ext uri="{FF2B5EF4-FFF2-40B4-BE49-F238E27FC236}">
                <a16:creationId xmlns:a16="http://schemas.microsoft.com/office/drawing/2014/main" id="{5266E208-F7A6-EB4B-B130-5BCDFAFBDDFE}"/>
              </a:ext>
            </a:extLst>
          </p:cNvPr>
          <p:cNvSpPr>
            <a:spLocks noChangeShapeType="1"/>
          </p:cNvSpPr>
          <p:nvPr/>
        </p:nvSpPr>
        <p:spPr bwMode="auto">
          <a:xfrm>
            <a:off x="2971800" y="1524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Text Box 9">
            <a:extLst>
              <a:ext uri="{FF2B5EF4-FFF2-40B4-BE49-F238E27FC236}">
                <a16:creationId xmlns:a16="http://schemas.microsoft.com/office/drawing/2014/main" id="{5A0E67BF-EFED-4A4F-86E4-0519C0094C71}"/>
              </a:ext>
            </a:extLst>
          </p:cNvPr>
          <p:cNvSpPr txBox="1">
            <a:spLocks noChangeArrowheads="1"/>
          </p:cNvSpPr>
          <p:nvPr/>
        </p:nvSpPr>
        <p:spPr bwMode="auto">
          <a:xfrm>
            <a:off x="3246438" y="2193925"/>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 (true positive)</a:t>
            </a:r>
          </a:p>
        </p:txBody>
      </p:sp>
      <p:sp>
        <p:nvSpPr>
          <p:cNvPr id="80905" name="Text Box 10">
            <a:extLst>
              <a:ext uri="{FF2B5EF4-FFF2-40B4-BE49-F238E27FC236}">
                <a16:creationId xmlns:a16="http://schemas.microsoft.com/office/drawing/2014/main" id="{148B5E96-D132-3E49-9206-71B08A8215F7}"/>
              </a:ext>
            </a:extLst>
          </p:cNvPr>
          <p:cNvSpPr txBox="1">
            <a:spLocks noChangeArrowheads="1"/>
          </p:cNvSpPr>
          <p:nvPr/>
        </p:nvSpPr>
        <p:spPr bwMode="auto">
          <a:xfrm>
            <a:off x="3260725" y="2757488"/>
            <a:ext cx="192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 (false negative)</a:t>
            </a:r>
          </a:p>
        </p:txBody>
      </p:sp>
      <p:sp>
        <p:nvSpPr>
          <p:cNvPr id="80906" name="Text Box 11">
            <a:extLst>
              <a:ext uri="{FF2B5EF4-FFF2-40B4-BE49-F238E27FC236}">
                <a16:creationId xmlns:a16="http://schemas.microsoft.com/office/drawing/2014/main" id="{96898089-D710-6D4B-99C1-654912D5FF83}"/>
              </a:ext>
            </a:extLst>
          </p:cNvPr>
          <p:cNvSpPr txBox="1">
            <a:spLocks noChangeArrowheads="1"/>
          </p:cNvSpPr>
          <p:nvPr/>
        </p:nvSpPr>
        <p:spPr bwMode="auto">
          <a:xfrm>
            <a:off x="6013450" y="2211388"/>
            <a:ext cx="1885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b (false positive)</a:t>
            </a:r>
          </a:p>
        </p:txBody>
      </p:sp>
      <p:sp>
        <p:nvSpPr>
          <p:cNvPr id="80907" name="Text Box 12">
            <a:extLst>
              <a:ext uri="{FF2B5EF4-FFF2-40B4-BE49-F238E27FC236}">
                <a16:creationId xmlns:a16="http://schemas.microsoft.com/office/drawing/2014/main" id="{2C172F88-3F84-7842-ADF0-F15B12F48AA2}"/>
              </a:ext>
            </a:extLst>
          </p:cNvPr>
          <p:cNvSpPr txBox="1">
            <a:spLocks noChangeArrowheads="1"/>
          </p:cNvSpPr>
          <p:nvPr/>
        </p:nvSpPr>
        <p:spPr bwMode="auto">
          <a:xfrm>
            <a:off x="6007100" y="2765425"/>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 (true negative)</a:t>
            </a:r>
          </a:p>
        </p:txBody>
      </p:sp>
      <p:sp>
        <p:nvSpPr>
          <p:cNvPr id="80908" name="Text Box 13">
            <a:extLst>
              <a:ext uri="{FF2B5EF4-FFF2-40B4-BE49-F238E27FC236}">
                <a16:creationId xmlns:a16="http://schemas.microsoft.com/office/drawing/2014/main" id="{4353F116-F6F1-8042-B29C-298F977616F4}"/>
              </a:ext>
            </a:extLst>
          </p:cNvPr>
          <p:cNvSpPr txBox="1">
            <a:spLocks noChangeArrowheads="1"/>
          </p:cNvSpPr>
          <p:nvPr/>
        </p:nvSpPr>
        <p:spPr bwMode="auto">
          <a:xfrm>
            <a:off x="304800" y="41148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2000"/>
              <a:t>Proportion (%) correctly predicted (or </a:t>
            </a:r>
            <a:r>
              <a:rPr lang="ja-JP" altLang="en-GB" sz="2000"/>
              <a:t>‘</a:t>
            </a:r>
            <a:r>
              <a:rPr lang="en-GB" altLang="ja-JP" sz="2000"/>
              <a:t>accuracy</a:t>
            </a:r>
            <a:r>
              <a:rPr lang="ja-JP" altLang="en-GB" sz="2000"/>
              <a:t>’</a:t>
            </a:r>
            <a:r>
              <a:rPr lang="en-GB" altLang="ja-JP" sz="2000"/>
              <a:t>, or </a:t>
            </a:r>
            <a:r>
              <a:rPr lang="ja-JP" altLang="en-GB" sz="2000"/>
              <a:t>‘</a:t>
            </a:r>
            <a:r>
              <a:rPr lang="en-GB" altLang="ja-JP" sz="2000"/>
              <a:t>correct classification rate</a:t>
            </a:r>
            <a:r>
              <a:rPr lang="ja-JP" altLang="en-GB" sz="2000"/>
              <a:t>’</a:t>
            </a:r>
            <a:r>
              <a:rPr lang="en-GB" altLang="ja-JP" sz="2000"/>
              <a:t>): </a:t>
            </a:r>
          </a:p>
          <a:p>
            <a:endParaRPr lang="en-GB" altLang="en-US" sz="2000"/>
          </a:p>
          <a:p>
            <a:r>
              <a:rPr lang="en-GB" altLang="en-US" sz="2000"/>
              <a:t>			</a:t>
            </a:r>
            <a:r>
              <a:rPr lang="en-GB" altLang="en-US"/>
              <a:t>(a + d)/(a + b + c + d)</a:t>
            </a:r>
            <a:endParaRPr lang="en-US" altLang="en-US"/>
          </a:p>
        </p:txBody>
      </p:sp>
    </p:spTree>
    <p:extLst>
      <p:ext uri="{BB962C8B-B14F-4D97-AF65-F5344CB8AC3E}">
        <p14:creationId xmlns:p14="http://schemas.microsoft.com/office/powerpoint/2010/main" val="136090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pic>
        <p:nvPicPr>
          <p:cNvPr id="3" name="Picture 2" descr="te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323" y="842888"/>
            <a:ext cx="6557354" cy="6015112"/>
          </a:xfrm>
          <a:prstGeom prst="rect">
            <a:avLst/>
          </a:prstGeom>
        </p:spPr>
      </p:pic>
      <p:sp>
        <p:nvSpPr>
          <p:cNvPr id="4" name="5-Point Star 3"/>
          <p:cNvSpPr/>
          <p:nvPr/>
        </p:nvSpPr>
        <p:spPr>
          <a:xfrm>
            <a:off x="5376333" y="3293533"/>
            <a:ext cx="279400" cy="270933"/>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6121399" y="2760133"/>
            <a:ext cx="279400" cy="270933"/>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3826933" y="4631267"/>
            <a:ext cx="279400" cy="270933"/>
          </a:xfrm>
          <a:prstGeom prst="star5">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944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EA19EEF2-2552-5142-83C9-E4080579C3BF}"/>
              </a:ext>
            </a:extLst>
          </p:cNvPr>
          <p:cNvSpPr txBox="1">
            <a:spLocks noChangeArrowheads="1"/>
          </p:cNvSpPr>
          <p:nvPr/>
        </p:nvSpPr>
        <p:spPr bwMode="auto">
          <a:xfrm>
            <a:off x="381000" y="39624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sz="2000"/>
              <a:t>Cohen</a:t>
            </a:r>
            <a:r>
              <a:rPr lang="ja-JP" altLang="en-GB" sz="2000"/>
              <a:t>’</a:t>
            </a:r>
            <a:r>
              <a:rPr lang="en-GB" altLang="ja-JP" sz="2000"/>
              <a:t>s Kappa:</a:t>
            </a:r>
            <a:endParaRPr lang="en-US" altLang="en-US"/>
          </a:p>
        </p:txBody>
      </p:sp>
      <p:graphicFrame>
        <p:nvGraphicFramePr>
          <p:cNvPr id="82946" name="Object 2">
            <a:extLst>
              <a:ext uri="{FF2B5EF4-FFF2-40B4-BE49-F238E27FC236}">
                <a16:creationId xmlns:a16="http://schemas.microsoft.com/office/drawing/2014/main" id="{B17A5E25-68E6-7A47-8EB2-2B4138013B39}"/>
              </a:ext>
            </a:extLst>
          </p:cNvPr>
          <p:cNvGraphicFramePr>
            <a:graphicFrameLocks noChangeAspect="1"/>
          </p:cNvGraphicFramePr>
          <p:nvPr/>
        </p:nvGraphicFramePr>
        <p:xfrm>
          <a:off x="1524000" y="4645025"/>
          <a:ext cx="6096000" cy="841375"/>
        </p:xfrm>
        <a:graphic>
          <a:graphicData uri="http://schemas.openxmlformats.org/presentationml/2006/ole">
            <mc:AlternateContent xmlns:mc="http://schemas.openxmlformats.org/markup-compatibility/2006">
              <mc:Choice xmlns:v="urn:schemas-microsoft-com:vml" Requires="v">
                <p:oleObj spid="_x0000_s36890" r:id="rId4" imgW="69926200" imgH="9652000" progId="Equation.3">
                  <p:embed/>
                </p:oleObj>
              </mc:Choice>
              <mc:Fallback>
                <p:oleObj r:id="rId4" imgW="69926200" imgH="9652000" progId="Equation.3">
                  <p:embed/>
                  <p:pic>
                    <p:nvPicPr>
                      <p:cNvPr id="82946" name="Object 2">
                        <a:extLst>
                          <a:ext uri="{FF2B5EF4-FFF2-40B4-BE49-F238E27FC236}">
                            <a16:creationId xmlns:a16="http://schemas.microsoft.com/office/drawing/2014/main" id="{B17A5E25-68E6-7A47-8EB2-2B4138013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645025"/>
                        <a:ext cx="6096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47" name="Rectangle 5">
            <a:extLst>
              <a:ext uri="{FF2B5EF4-FFF2-40B4-BE49-F238E27FC236}">
                <a16:creationId xmlns:a16="http://schemas.microsoft.com/office/drawing/2014/main" id="{9260797C-779E-484A-82B4-6E405F61670D}"/>
              </a:ext>
            </a:extLst>
          </p:cNvPr>
          <p:cNvSpPr>
            <a:spLocks noGrp="1" noChangeArrowheads="1"/>
          </p:cNvSpPr>
          <p:nvPr>
            <p:ph type="title"/>
          </p:nvPr>
        </p:nvSpPr>
        <p:spPr bwMode="auto">
          <a:xfrm>
            <a:off x="1524000" y="533400"/>
            <a:ext cx="6096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Presence-absence test statistics</a:t>
            </a:r>
            <a:endParaRPr lang="en-GB" altLang="en-US">
              <a:ea typeface="ＭＳ Ｐゴシック" panose="020B0600070205080204" pitchFamily="34" charset="-128"/>
            </a:endParaRPr>
          </a:p>
        </p:txBody>
      </p:sp>
      <p:sp>
        <p:nvSpPr>
          <p:cNvPr id="82948" name="Text Box 6">
            <a:extLst>
              <a:ext uri="{FF2B5EF4-FFF2-40B4-BE49-F238E27FC236}">
                <a16:creationId xmlns:a16="http://schemas.microsoft.com/office/drawing/2014/main" id="{A2DB1BBB-51E1-7746-A898-7D04C94DCE81}"/>
              </a:ext>
            </a:extLst>
          </p:cNvPr>
          <p:cNvSpPr txBox="1">
            <a:spLocks noChangeArrowheads="1"/>
          </p:cNvSpPr>
          <p:nvPr/>
        </p:nvSpPr>
        <p:spPr bwMode="auto">
          <a:xfrm>
            <a:off x="533400" y="21336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present</a:t>
            </a:r>
          </a:p>
        </p:txBody>
      </p:sp>
      <p:sp>
        <p:nvSpPr>
          <p:cNvPr id="82949" name="Text Box 7">
            <a:extLst>
              <a:ext uri="{FF2B5EF4-FFF2-40B4-BE49-F238E27FC236}">
                <a16:creationId xmlns:a16="http://schemas.microsoft.com/office/drawing/2014/main" id="{AEF553D1-FACC-524F-A97E-0B553BA00160}"/>
              </a:ext>
            </a:extLst>
          </p:cNvPr>
          <p:cNvSpPr txBox="1">
            <a:spLocks noChangeArrowheads="1"/>
          </p:cNvSpPr>
          <p:nvPr/>
        </p:nvSpPr>
        <p:spPr bwMode="auto">
          <a:xfrm>
            <a:off x="533400" y="27432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absent</a:t>
            </a:r>
          </a:p>
        </p:txBody>
      </p:sp>
      <p:sp>
        <p:nvSpPr>
          <p:cNvPr id="82950" name="Text Box 8">
            <a:extLst>
              <a:ext uri="{FF2B5EF4-FFF2-40B4-BE49-F238E27FC236}">
                <a16:creationId xmlns:a16="http://schemas.microsoft.com/office/drawing/2014/main" id="{F0B1CAA5-160D-974F-9B36-85BD221A8673}"/>
              </a:ext>
            </a:extLst>
          </p:cNvPr>
          <p:cNvSpPr txBox="1">
            <a:spLocks noChangeArrowheads="1"/>
          </p:cNvSpPr>
          <p:nvPr/>
        </p:nvSpPr>
        <p:spPr bwMode="auto">
          <a:xfrm>
            <a:off x="3048000" y="14478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Recorded present</a:t>
            </a:r>
          </a:p>
        </p:txBody>
      </p:sp>
      <p:sp>
        <p:nvSpPr>
          <p:cNvPr id="82951" name="Text Box 9">
            <a:extLst>
              <a:ext uri="{FF2B5EF4-FFF2-40B4-BE49-F238E27FC236}">
                <a16:creationId xmlns:a16="http://schemas.microsoft.com/office/drawing/2014/main" id="{F1EB39FC-77B4-F44B-BC81-21A72316F774}"/>
              </a:ext>
            </a:extLst>
          </p:cNvPr>
          <p:cNvSpPr txBox="1">
            <a:spLocks noChangeArrowheads="1"/>
          </p:cNvSpPr>
          <p:nvPr/>
        </p:nvSpPr>
        <p:spPr bwMode="auto">
          <a:xfrm>
            <a:off x="5562600" y="12954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i="1"/>
              <a:t>Recorded (or assumed) absent</a:t>
            </a:r>
          </a:p>
        </p:txBody>
      </p:sp>
      <p:sp>
        <p:nvSpPr>
          <p:cNvPr id="82952" name="Line 10">
            <a:extLst>
              <a:ext uri="{FF2B5EF4-FFF2-40B4-BE49-F238E27FC236}">
                <a16:creationId xmlns:a16="http://schemas.microsoft.com/office/drawing/2014/main" id="{86E7AD2C-BC72-6642-9C34-5876566771BE}"/>
              </a:ext>
            </a:extLst>
          </p:cNvPr>
          <p:cNvSpPr>
            <a:spLocks noChangeShapeType="1"/>
          </p:cNvSpPr>
          <p:nvPr/>
        </p:nvSpPr>
        <p:spPr bwMode="auto">
          <a:xfrm>
            <a:off x="609600" y="20574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3" name="Line 11">
            <a:extLst>
              <a:ext uri="{FF2B5EF4-FFF2-40B4-BE49-F238E27FC236}">
                <a16:creationId xmlns:a16="http://schemas.microsoft.com/office/drawing/2014/main" id="{61246C8B-71AF-0348-A279-6153F9B8C66F}"/>
              </a:ext>
            </a:extLst>
          </p:cNvPr>
          <p:cNvSpPr>
            <a:spLocks noChangeShapeType="1"/>
          </p:cNvSpPr>
          <p:nvPr/>
        </p:nvSpPr>
        <p:spPr bwMode="auto">
          <a:xfrm>
            <a:off x="2971800" y="1524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4" name="Text Box 12">
            <a:extLst>
              <a:ext uri="{FF2B5EF4-FFF2-40B4-BE49-F238E27FC236}">
                <a16:creationId xmlns:a16="http://schemas.microsoft.com/office/drawing/2014/main" id="{7D16D8D2-4D86-F943-A39A-87C524484A56}"/>
              </a:ext>
            </a:extLst>
          </p:cNvPr>
          <p:cNvSpPr txBox="1">
            <a:spLocks noChangeArrowheads="1"/>
          </p:cNvSpPr>
          <p:nvPr/>
        </p:nvSpPr>
        <p:spPr bwMode="auto">
          <a:xfrm>
            <a:off x="3246438" y="2193925"/>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 (true positive)</a:t>
            </a:r>
          </a:p>
        </p:txBody>
      </p:sp>
      <p:sp>
        <p:nvSpPr>
          <p:cNvPr id="82955" name="Text Box 13">
            <a:extLst>
              <a:ext uri="{FF2B5EF4-FFF2-40B4-BE49-F238E27FC236}">
                <a16:creationId xmlns:a16="http://schemas.microsoft.com/office/drawing/2014/main" id="{2C555B9D-9FAE-284B-9E78-5C2965D3F442}"/>
              </a:ext>
            </a:extLst>
          </p:cNvPr>
          <p:cNvSpPr txBox="1">
            <a:spLocks noChangeArrowheads="1"/>
          </p:cNvSpPr>
          <p:nvPr/>
        </p:nvSpPr>
        <p:spPr bwMode="auto">
          <a:xfrm>
            <a:off x="3260725" y="2757488"/>
            <a:ext cx="192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 (false negative)</a:t>
            </a:r>
          </a:p>
        </p:txBody>
      </p:sp>
      <p:sp>
        <p:nvSpPr>
          <p:cNvPr id="82956" name="Text Box 14">
            <a:extLst>
              <a:ext uri="{FF2B5EF4-FFF2-40B4-BE49-F238E27FC236}">
                <a16:creationId xmlns:a16="http://schemas.microsoft.com/office/drawing/2014/main" id="{E148A042-21F7-0F44-8E99-B24130B2F68A}"/>
              </a:ext>
            </a:extLst>
          </p:cNvPr>
          <p:cNvSpPr txBox="1">
            <a:spLocks noChangeArrowheads="1"/>
          </p:cNvSpPr>
          <p:nvPr/>
        </p:nvSpPr>
        <p:spPr bwMode="auto">
          <a:xfrm>
            <a:off x="6013450" y="2211388"/>
            <a:ext cx="1885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b (false positive)</a:t>
            </a:r>
          </a:p>
        </p:txBody>
      </p:sp>
      <p:sp>
        <p:nvSpPr>
          <p:cNvPr id="82957" name="Text Box 15">
            <a:extLst>
              <a:ext uri="{FF2B5EF4-FFF2-40B4-BE49-F238E27FC236}">
                <a16:creationId xmlns:a16="http://schemas.microsoft.com/office/drawing/2014/main" id="{DF80A9D8-844F-8E4D-978C-D0556C61007D}"/>
              </a:ext>
            </a:extLst>
          </p:cNvPr>
          <p:cNvSpPr txBox="1">
            <a:spLocks noChangeArrowheads="1"/>
          </p:cNvSpPr>
          <p:nvPr/>
        </p:nvSpPr>
        <p:spPr bwMode="auto">
          <a:xfrm>
            <a:off x="6007100" y="2765425"/>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 (true negative)</a:t>
            </a:r>
          </a:p>
        </p:txBody>
      </p:sp>
    </p:spTree>
    <p:extLst>
      <p:ext uri="{BB962C8B-B14F-4D97-AF65-F5344CB8AC3E}">
        <p14:creationId xmlns:p14="http://schemas.microsoft.com/office/powerpoint/2010/main" val="3492985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a:extLst>
              <a:ext uri="{FF2B5EF4-FFF2-40B4-BE49-F238E27FC236}">
                <a16:creationId xmlns:a16="http://schemas.microsoft.com/office/drawing/2014/main" id="{5B3A26D9-D8D0-7743-AE19-77A162D86139}"/>
              </a:ext>
            </a:extLst>
          </p:cNvPr>
          <p:cNvSpPr txBox="1">
            <a:spLocks noChangeArrowheads="1"/>
          </p:cNvSpPr>
          <p:nvPr/>
        </p:nvSpPr>
        <p:spPr bwMode="auto">
          <a:xfrm>
            <a:off x="304800" y="396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Proportion of observed presences correctly predicted (or ‘sensitivity’, or ‘true positive fraction’): </a:t>
            </a:r>
          </a:p>
          <a:p>
            <a:r>
              <a:rPr lang="en-US" altLang="en-US" sz="2000"/>
              <a:t>				</a:t>
            </a:r>
            <a:r>
              <a:rPr lang="en-US" altLang="en-US"/>
              <a:t>a/(a + c)</a:t>
            </a:r>
            <a:r>
              <a:rPr lang="en-US" altLang="en-US" sz="2000"/>
              <a:t> </a:t>
            </a:r>
          </a:p>
        </p:txBody>
      </p:sp>
      <p:sp>
        <p:nvSpPr>
          <p:cNvPr id="84994" name="Rectangle 3">
            <a:extLst>
              <a:ext uri="{FF2B5EF4-FFF2-40B4-BE49-F238E27FC236}">
                <a16:creationId xmlns:a16="http://schemas.microsoft.com/office/drawing/2014/main" id="{E18D06CD-B469-F44A-BBC8-405361E2C956}"/>
              </a:ext>
            </a:extLst>
          </p:cNvPr>
          <p:cNvSpPr>
            <a:spLocks noGrp="1" noChangeArrowheads="1"/>
          </p:cNvSpPr>
          <p:nvPr>
            <p:ph type="title"/>
          </p:nvPr>
        </p:nvSpPr>
        <p:spPr bwMode="auto">
          <a:xfrm>
            <a:off x="1524000" y="381000"/>
            <a:ext cx="6096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Presence-only test statistics</a:t>
            </a:r>
            <a:endParaRPr lang="en-GB" altLang="en-US">
              <a:ea typeface="ＭＳ Ｐゴシック" panose="020B0600070205080204" pitchFamily="34" charset="-128"/>
            </a:endParaRPr>
          </a:p>
        </p:txBody>
      </p:sp>
      <p:sp>
        <p:nvSpPr>
          <p:cNvPr id="84995" name="Text Box 4">
            <a:extLst>
              <a:ext uri="{FF2B5EF4-FFF2-40B4-BE49-F238E27FC236}">
                <a16:creationId xmlns:a16="http://schemas.microsoft.com/office/drawing/2014/main" id="{D8B3F5C1-EB3A-0D40-93E1-6A4120E5EAC6}"/>
              </a:ext>
            </a:extLst>
          </p:cNvPr>
          <p:cNvSpPr txBox="1">
            <a:spLocks noChangeArrowheads="1"/>
          </p:cNvSpPr>
          <p:nvPr/>
        </p:nvSpPr>
        <p:spPr bwMode="auto">
          <a:xfrm>
            <a:off x="533400" y="19812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present</a:t>
            </a:r>
          </a:p>
        </p:txBody>
      </p:sp>
      <p:sp>
        <p:nvSpPr>
          <p:cNvPr id="84996" name="Text Box 5">
            <a:extLst>
              <a:ext uri="{FF2B5EF4-FFF2-40B4-BE49-F238E27FC236}">
                <a16:creationId xmlns:a16="http://schemas.microsoft.com/office/drawing/2014/main" id="{236F8551-9433-744F-B7D0-8ED69000C420}"/>
              </a:ext>
            </a:extLst>
          </p:cNvPr>
          <p:cNvSpPr txBox="1">
            <a:spLocks noChangeArrowheads="1"/>
          </p:cNvSpPr>
          <p:nvPr/>
        </p:nvSpPr>
        <p:spPr bwMode="auto">
          <a:xfrm>
            <a:off x="533400" y="25908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absent</a:t>
            </a:r>
          </a:p>
        </p:txBody>
      </p:sp>
      <p:sp>
        <p:nvSpPr>
          <p:cNvPr id="84997" name="Text Box 6">
            <a:extLst>
              <a:ext uri="{FF2B5EF4-FFF2-40B4-BE49-F238E27FC236}">
                <a16:creationId xmlns:a16="http://schemas.microsoft.com/office/drawing/2014/main" id="{BB79C8A5-57FA-9647-BB58-B3CAAEF29595}"/>
              </a:ext>
            </a:extLst>
          </p:cNvPr>
          <p:cNvSpPr txBox="1">
            <a:spLocks noChangeArrowheads="1"/>
          </p:cNvSpPr>
          <p:nvPr/>
        </p:nvSpPr>
        <p:spPr bwMode="auto">
          <a:xfrm>
            <a:off x="3048000" y="12954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Recorded present</a:t>
            </a:r>
          </a:p>
        </p:txBody>
      </p:sp>
      <p:sp>
        <p:nvSpPr>
          <p:cNvPr id="84998" name="Text Box 7">
            <a:extLst>
              <a:ext uri="{FF2B5EF4-FFF2-40B4-BE49-F238E27FC236}">
                <a16:creationId xmlns:a16="http://schemas.microsoft.com/office/drawing/2014/main" id="{CCE4CCBA-539D-9D42-9A8B-C7C305242E12}"/>
              </a:ext>
            </a:extLst>
          </p:cNvPr>
          <p:cNvSpPr txBox="1">
            <a:spLocks noChangeArrowheads="1"/>
          </p:cNvSpPr>
          <p:nvPr/>
        </p:nvSpPr>
        <p:spPr bwMode="auto">
          <a:xfrm>
            <a:off x="5562600" y="11430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i="1"/>
              <a:t>Recorded (or assumed) absent</a:t>
            </a:r>
          </a:p>
        </p:txBody>
      </p:sp>
      <p:sp>
        <p:nvSpPr>
          <p:cNvPr id="84999" name="Line 8">
            <a:extLst>
              <a:ext uri="{FF2B5EF4-FFF2-40B4-BE49-F238E27FC236}">
                <a16:creationId xmlns:a16="http://schemas.microsoft.com/office/drawing/2014/main" id="{0ED95309-5F37-624F-8802-946B005E4CA0}"/>
              </a:ext>
            </a:extLst>
          </p:cNvPr>
          <p:cNvSpPr>
            <a:spLocks noChangeShapeType="1"/>
          </p:cNvSpPr>
          <p:nvPr/>
        </p:nvSpPr>
        <p:spPr bwMode="auto">
          <a:xfrm>
            <a:off x="609600" y="19050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00" name="Line 9">
            <a:extLst>
              <a:ext uri="{FF2B5EF4-FFF2-40B4-BE49-F238E27FC236}">
                <a16:creationId xmlns:a16="http://schemas.microsoft.com/office/drawing/2014/main" id="{DAD61D82-6C75-284E-89BD-7D42EAD7F0C0}"/>
              </a:ext>
            </a:extLst>
          </p:cNvPr>
          <p:cNvSpPr>
            <a:spLocks noChangeShapeType="1"/>
          </p:cNvSpPr>
          <p:nvPr/>
        </p:nvSpPr>
        <p:spPr bwMode="auto">
          <a:xfrm>
            <a:off x="2971800" y="13716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01" name="Text Box 10">
            <a:extLst>
              <a:ext uri="{FF2B5EF4-FFF2-40B4-BE49-F238E27FC236}">
                <a16:creationId xmlns:a16="http://schemas.microsoft.com/office/drawing/2014/main" id="{83292AEC-405D-F84F-B8F3-646C1B927311}"/>
              </a:ext>
            </a:extLst>
          </p:cNvPr>
          <p:cNvSpPr txBox="1">
            <a:spLocks noChangeArrowheads="1"/>
          </p:cNvSpPr>
          <p:nvPr/>
        </p:nvSpPr>
        <p:spPr bwMode="auto">
          <a:xfrm>
            <a:off x="3246438" y="2041525"/>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 (true positive)</a:t>
            </a:r>
          </a:p>
        </p:txBody>
      </p:sp>
      <p:sp>
        <p:nvSpPr>
          <p:cNvPr id="85002" name="Text Box 11">
            <a:extLst>
              <a:ext uri="{FF2B5EF4-FFF2-40B4-BE49-F238E27FC236}">
                <a16:creationId xmlns:a16="http://schemas.microsoft.com/office/drawing/2014/main" id="{8DDAB823-E501-B242-A208-FD6AF4E97E2D}"/>
              </a:ext>
            </a:extLst>
          </p:cNvPr>
          <p:cNvSpPr txBox="1">
            <a:spLocks noChangeArrowheads="1"/>
          </p:cNvSpPr>
          <p:nvPr/>
        </p:nvSpPr>
        <p:spPr bwMode="auto">
          <a:xfrm>
            <a:off x="3260725" y="2605088"/>
            <a:ext cx="192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 (false negative)</a:t>
            </a:r>
          </a:p>
        </p:txBody>
      </p:sp>
      <p:sp>
        <p:nvSpPr>
          <p:cNvPr id="85003" name="Text Box 12">
            <a:extLst>
              <a:ext uri="{FF2B5EF4-FFF2-40B4-BE49-F238E27FC236}">
                <a16:creationId xmlns:a16="http://schemas.microsoft.com/office/drawing/2014/main" id="{6EBFE563-7AF3-3848-AE77-B3D2FF5803A9}"/>
              </a:ext>
            </a:extLst>
          </p:cNvPr>
          <p:cNvSpPr txBox="1">
            <a:spLocks noChangeArrowheads="1"/>
          </p:cNvSpPr>
          <p:nvPr/>
        </p:nvSpPr>
        <p:spPr bwMode="auto">
          <a:xfrm>
            <a:off x="6013450" y="2058988"/>
            <a:ext cx="1885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b (false positive)</a:t>
            </a:r>
          </a:p>
        </p:txBody>
      </p:sp>
      <p:sp>
        <p:nvSpPr>
          <p:cNvPr id="85004" name="Text Box 13">
            <a:extLst>
              <a:ext uri="{FF2B5EF4-FFF2-40B4-BE49-F238E27FC236}">
                <a16:creationId xmlns:a16="http://schemas.microsoft.com/office/drawing/2014/main" id="{CD498FED-9E7B-9148-A31C-6C73AB0BC8A3}"/>
              </a:ext>
            </a:extLst>
          </p:cNvPr>
          <p:cNvSpPr txBox="1">
            <a:spLocks noChangeArrowheads="1"/>
          </p:cNvSpPr>
          <p:nvPr/>
        </p:nvSpPr>
        <p:spPr bwMode="auto">
          <a:xfrm>
            <a:off x="6007100" y="2613025"/>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 (true negative)</a:t>
            </a:r>
          </a:p>
        </p:txBody>
      </p:sp>
    </p:spTree>
    <p:extLst>
      <p:ext uri="{BB962C8B-B14F-4D97-AF65-F5344CB8AC3E}">
        <p14:creationId xmlns:p14="http://schemas.microsoft.com/office/powerpoint/2010/main" val="17775086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a:extLst>
              <a:ext uri="{FF2B5EF4-FFF2-40B4-BE49-F238E27FC236}">
                <a16:creationId xmlns:a16="http://schemas.microsoft.com/office/drawing/2014/main" id="{8279761C-278A-A844-98D8-8F90F7E3C6D7}"/>
              </a:ext>
            </a:extLst>
          </p:cNvPr>
          <p:cNvSpPr txBox="1">
            <a:spLocks noChangeArrowheads="1"/>
          </p:cNvSpPr>
          <p:nvPr/>
        </p:nvSpPr>
        <p:spPr bwMode="auto">
          <a:xfrm>
            <a:off x="304800" y="396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Proportion of observed presences correctly predicted (or ‘sensitivity’, or ‘true positive fraction’): </a:t>
            </a:r>
          </a:p>
          <a:p>
            <a:r>
              <a:rPr lang="en-US" altLang="en-US" sz="2000"/>
              <a:t>				</a:t>
            </a:r>
            <a:r>
              <a:rPr lang="en-US" altLang="en-US"/>
              <a:t>a/(a + c)</a:t>
            </a:r>
            <a:r>
              <a:rPr lang="en-US" altLang="en-US" sz="2000"/>
              <a:t> </a:t>
            </a:r>
          </a:p>
        </p:txBody>
      </p:sp>
      <p:sp>
        <p:nvSpPr>
          <p:cNvPr id="87042" name="Text Box 3">
            <a:extLst>
              <a:ext uri="{FF2B5EF4-FFF2-40B4-BE49-F238E27FC236}">
                <a16:creationId xmlns:a16="http://schemas.microsoft.com/office/drawing/2014/main" id="{CF9622B2-37F6-FB4F-A729-3BC1DAC741B2}"/>
              </a:ext>
            </a:extLst>
          </p:cNvPr>
          <p:cNvSpPr txBox="1">
            <a:spLocks noChangeArrowheads="1"/>
          </p:cNvSpPr>
          <p:nvPr/>
        </p:nvSpPr>
        <p:spPr bwMode="auto">
          <a:xfrm>
            <a:off x="304800" y="51816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Proportion of observed presences incorrectly predicted (or ‘omission rate’, or ‘false negative fraction’): </a:t>
            </a:r>
          </a:p>
          <a:p>
            <a:r>
              <a:rPr lang="en-US" altLang="en-US" sz="2000"/>
              <a:t>				</a:t>
            </a:r>
            <a:r>
              <a:rPr lang="en-US" altLang="en-US"/>
              <a:t>c/(a + c)</a:t>
            </a:r>
          </a:p>
        </p:txBody>
      </p:sp>
      <p:sp>
        <p:nvSpPr>
          <p:cNvPr id="87043" name="Rectangle 4">
            <a:extLst>
              <a:ext uri="{FF2B5EF4-FFF2-40B4-BE49-F238E27FC236}">
                <a16:creationId xmlns:a16="http://schemas.microsoft.com/office/drawing/2014/main" id="{F15F5207-4358-CE4D-96CC-7906B66BB104}"/>
              </a:ext>
            </a:extLst>
          </p:cNvPr>
          <p:cNvSpPr>
            <a:spLocks noGrp="1" noChangeArrowheads="1"/>
          </p:cNvSpPr>
          <p:nvPr>
            <p:ph type="title"/>
          </p:nvPr>
        </p:nvSpPr>
        <p:spPr bwMode="auto">
          <a:xfrm>
            <a:off x="1524000" y="381000"/>
            <a:ext cx="6096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Presence-only test statistics</a:t>
            </a:r>
            <a:endParaRPr lang="en-GB" altLang="en-US">
              <a:ea typeface="ＭＳ Ｐゴシック" panose="020B0600070205080204" pitchFamily="34" charset="-128"/>
            </a:endParaRPr>
          </a:p>
        </p:txBody>
      </p:sp>
      <p:sp>
        <p:nvSpPr>
          <p:cNvPr id="87044" name="Text Box 5">
            <a:extLst>
              <a:ext uri="{FF2B5EF4-FFF2-40B4-BE49-F238E27FC236}">
                <a16:creationId xmlns:a16="http://schemas.microsoft.com/office/drawing/2014/main" id="{1D80D5BA-F6B8-454A-86DD-83CF7C72516E}"/>
              </a:ext>
            </a:extLst>
          </p:cNvPr>
          <p:cNvSpPr txBox="1">
            <a:spLocks noChangeArrowheads="1"/>
          </p:cNvSpPr>
          <p:nvPr/>
        </p:nvSpPr>
        <p:spPr bwMode="auto">
          <a:xfrm>
            <a:off x="533400" y="19812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present</a:t>
            </a:r>
          </a:p>
        </p:txBody>
      </p:sp>
      <p:sp>
        <p:nvSpPr>
          <p:cNvPr id="87045" name="Text Box 6">
            <a:extLst>
              <a:ext uri="{FF2B5EF4-FFF2-40B4-BE49-F238E27FC236}">
                <a16:creationId xmlns:a16="http://schemas.microsoft.com/office/drawing/2014/main" id="{9B86D84D-F58D-E24C-8CA6-ECDB287CD024}"/>
              </a:ext>
            </a:extLst>
          </p:cNvPr>
          <p:cNvSpPr txBox="1">
            <a:spLocks noChangeArrowheads="1"/>
          </p:cNvSpPr>
          <p:nvPr/>
        </p:nvSpPr>
        <p:spPr bwMode="auto">
          <a:xfrm>
            <a:off x="533400" y="25908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Predicted absent</a:t>
            </a:r>
          </a:p>
        </p:txBody>
      </p:sp>
      <p:sp>
        <p:nvSpPr>
          <p:cNvPr id="87046" name="Text Box 7">
            <a:extLst>
              <a:ext uri="{FF2B5EF4-FFF2-40B4-BE49-F238E27FC236}">
                <a16:creationId xmlns:a16="http://schemas.microsoft.com/office/drawing/2014/main" id="{D2D4252E-CA65-BA45-8720-6F6949125438}"/>
              </a:ext>
            </a:extLst>
          </p:cNvPr>
          <p:cNvSpPr txBox="1">
            <a:spLocks noChangeArrowheads="1"/>
          </p:cNvSpPr>
          <p:nvPr/>
        </p:nvSpPr>
        <p:spPr bwMode="auto">
          <a:xfrm>
            <a:off x="3048000" y="12954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t>Recorded present</a:t>
            </a:r>
          </a:p>
        </p:txBody>
      </p:sp>
      <p:sp>
        <p:nvSpPr>
          <p:cNvPr id="87047" name="Text Box 8">
            <a:extLst>
              <a:ext uri="{FF2B5EF4-FFF2-40B4-BE49-F238E27FC236}">
                <a16:creationId xmlns:a16="http://schemas.microsoft.com/office/drawing/2014/main" id="{609A89CE-8FA7-7A43-90E9-2A7B1084FDFB}"/>
              </a:ext>
            </a:extLst>
          </p:cNvPr>
          <p:cNvSpPr txBox="1">
            <a:spLocks noChangeArrowheads="1"/>
          </p:cNvSpPr>
          <p:nvPr/>
        </p:nvSpPr>
        <p:spPr bwMode="auto">
          <a:xfrm>
            <a:off x="5562600" y="11430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i="1"/>
              <a:t>Recorded (or assumed) absent</a:t>
            </a:r>
          </a:p>
        </p:txBody>
      </p:sp>
      <p:sp>
        <p:nvSpPr>
          <p:cNvPr id="87048" name="Line 9">
            <a:extLst>
              <a:ext uri="{FF2B5EF4-FFF2-40B4-BE49-F238E27FC236}">
                <a16:creationId xmlns:a16="http://schemas.microsoft.com/office/drawing/2014/main" id="{B1A2BDBF-680C-6F44-87A9-33314AECFC91}"/>
              </a:ext>
            </a:extLst>
          </p:cNvPr>
          <p:cNvSpPr>
            <a:spLocks noChangeShapeType="1"/>
          </p:cNvSpPr>
          <p:nvPr/>
        </p:nvSpPr>
        <p:spPr bwMode="auto">
          <a:xfrm>
            <a:off x="609600" y="19050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9" name="Line 10">
            <a:extLst>
              <a:ext uri="{FF2B5EF4-FFF2-40B4-BE49-F238E27FC236}">
                <a16:creationId xmlns:a16="http://schemas.microsoft.com/office/drawing/2014/main" id="{8217CD93-AD0F-6040-87EB-4B530D76A8A2}"/>
              </a:ext>
            </a:extLst>
          </p:cNvPr>
          <p:cNvSpPr>
            <a:spLocks noChangeShapeType="1"/>
          </p:cNvSpPr>
          <p:nvPr/>
        </p:nvSpPr>
        <p:spPr bwMode="auto">
          <a:xfrm>
            <a:off x="2971800" y="13716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0" name="Text Box 11">
            <a:extLst>
              <a:ext uri="{FF2B5EF4-FFF2-40B4-BE49-F238E27FC236}">
                <a16:creationId xmlns:a16="http://schemas.microsoft.com/office/drawing/2014/main" id="{B264DE26-0645-D244-9C5A-0F91FCB4B07E}"/>
              </a:ext>
            </a:extLst>
          </p:cNvPr>
          <p:cNvSpPr txBox="1">
            <a:spLocks noChangeArrowheads="1"/>
          </p:cNvSpPr>
          <p:nvPr/>
        </p:nvSpPr>
        <p:spPr bwMode="auto">
          <a:xfrm>
            <a:off x="3246438" y="2041525"/>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 (true positive)</a:t>
            </a:r>
          </a:p>
        </p:txBody>
      </p:sp>
      <p:sp>
        <p:nvSpPr>
          <p:cNvPr id="87051" name="Text Box 12">
            <a:extLst>
              <a:ext uri="{FF2B5EF4-FFF2-40B4-BE49-F238E27FC236}">
                <a16:creationId xmlns:a16="http://schemas.microsoft.com/office/drawing/2014/main" id="{7D6D0803-541C-AE4E-990F-A353BA7366C2}"/>
              </a:ext>
            </a:extLst>
          </p:cNvPr>
          <p:cNvSpPr txBox="1">
            <a:spLocks noChangeArrowheads="1"/>
          </p:cNvSpPr>
          <p:nvPr/>
        </p:nvSpPr>
        <p:spPr bwMode="auto">
          <a:xfrm>
            <a:off x="3260725" y="2605088"/>
            <a:ext cx="192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 (false negative)</a:t>
            </a:r>
          </a:p>
        </p:txBody>
      </p:sp>
      <p:sp>
        <p:nvSpPr>
          <p:cNvPr id="87052" name="Text Box 13">
            <a:extLst>
              <a:ext uri="{FF2B5EF4-FFF2-40B4-BE49-F238E27FC236}">
                <a16:creationId xmlns:a16="http://schemas.microsoft.com/office/drawing/2014/main" id="{2E65B0D8-8992-8A4A-89C1-ECCB7F0C4570}"/>
              </a:ext>
            </a:extLst>
          </p:cNvPr>
          <p:cNvSpPr txBox="1">
            <a:spLocks noChangeArrowheads="1"/>
          </p:cNvSpPr>
          <p:nvPr/>
        </p:nvSpPr>
        <p:spPr bwMode="auto">
          <a:xfrm>
            <a:off x="6013450" y="2058988"/>
            <a:ext cx="1885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b (false positive)</a:t>
            </a:r>
          </a:p>
        </p:txBody>
      </p:sp>
      <p:sp>
        <p:nvSpPr>
          <p:cNvPr id="87053" name="Text Box 14">
            <a:extLst>
              <a:ext uri="{FF2B5EF4-FFF2-40B4-BE49-F238E27FC236}">
                <a16:creationId xmlns:a16="http://schemas.microsoft.com/office/drawing/2014/main" id="{1DD4535F-9387-EA46-82AE-98A75BAF29BA}"/>
              </a:ext>
            </a:extLst>
          </p:cNvPr>
          <p:cNvSpPr txBox="1">
            <a:spLocks noChangeArrowheads="1"/>
          </p:cNvSpPr>
          <p:nvPr/>
        </p:nvSpPr>
        <p:spPr bwMode="auto">
          <a:xfrm>
            <a:off x="6007100" y="2613025"/>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 (true negative)</a:t>
            </a:r>
          </a:p>
        </p:txBody>
      </p:sp>
    </p:spTree>
    <p:extLst>
      <p:ext uri="{BB962C8B-B14F-4D97-AF65-F5344CB8AC3E}">
        <p14:creationId xmlns:p14="http://schemas.microsoft.com/office/powerpoint/2010/main" val="175027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62293" y="110446"/>
            <a:ext cx="8670003" cy="786927"/>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a:solidFill>
                  <a:schemeClr val="accent3">
                    <a:lumMod val="50000"/>
                  </a:schemeClr>
                </a:solidFill>
                <a:latin typeface="Futura"/>
                <a:cs typeface="Futura"/>
              </a:rPr>
              <a:t>Species distribution model</a:t>
            </a:r>
          </a:p>
        </p:txBody>
      </p:sp>
      <p:pic>
        <p:nvPicPr>
          <p:cNvPr id="7" name="Picture 6" descr="Untitle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91" y="903115"/>
            <a:ext cx="3161342" cy="2667001"/>
          </a:xfrm>
          <a:prstGeom prst="rect">
            <a:avLst/>
          </a:prstGeom>
        </p:spPr>
      </p:pic>
      <p:pic>
        <p:nvPicPr>
          <p:cNvPr id="9" name="Picture 8" descr="Untitl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91" y="3951111"/>
            <a:ext cx="3161342" cy="2667001"/>
          </a:xfrm>
          <a:prstGeom prst="rect">
            <a:avLst/>
          </a:prstGeom>
        </p:spPr>
      </p:pic>
      <p:sp>
        <p:nvSpPr>
          <p:cNvPr id="2" name="TextBox 1"/>
          <p:cNvSpPr txBox="1"/>
          <p:nvPr/>
        </p:nvSpPr>
        <p:spPr>
          <a:xfrm>
            <a:off x="4783667" y="1749777"/>
            <a:ext cx="2191475" cy="954107"/>
          </a:xfrm>
          <a:prstGeom prst="rect">
            <a:avLst/>
          </a:prstGeom>
          <a:noFill/>
        </p:spPr>
        <p:txBody>
          <a:bodyPr wrap="none" rtlCol="0">
            <a:spAutoFit/>
          </a:bodyPr>
          <a:lstStyle/>
          <a:p>
            <a:r>
              <a:rPr lang="en-US" sz="2800" b="1" dirty="0"/>
              <a:t>Mean Annual </a:t>
            </a:r>
          </a:p>
          <a:p>
            <a:r>
              <a:rPr lang="en-US" sz="2800" b="1" dirty="0"/>
              <a:t>Temperature</a:t>
            </a:r>
          </a:p>
        </p:txBody>
      </p:sp>
      <p:sp>
        <p:nvSpPr>
          <p:cNvPr id="10" name="TextBox 9"/>
          <p:cNvSpPr txBox="1"/>
          <p:nvPr/>
        </p:nvSpPr>
        <p:spPr>
          <a:xfrm>
            <a:off x="4783667" y="4809066"/>
            <a:ext cx="2101181" cy="954107"/>
          </a:xfrm>
          <a:prstGeom prst="rect">
            <a:avLst/>
          </a:prstGeom>
          <a:noFill/>
        </p:spPr>
        <p:txBody>
          <a:bodyPr wrap="none" rtlCol="0">
            <a:spAutoFit/>
          </a:bodyPr>
          <a:lstStyle/>
          <a:p>
            <a:r>
              <a:rPr lang="en-US" sz="2800" b="1" dirty="0"/>
              <a:t>Total </a:t>
            </a:r>
          </a:p>
          <a:p>
            <a:r>
              <a:rPr lang="en-US" sz="2800" b="1" dirty="0"/>
              <a:t>Precipitation</a:t>
            </a:r>
          </a:p>
        </p:txBody>
      </p:sp>
    </p:spTree>
    <p:extLst>
      <p:ext uri="{BB962C8B-B14F-4D97-AF65-F5344CB8AC3E}">
        <p14:creationId xmlns:p14="http://schemas.microsoft.com/office/powerpoint/2010/main" val="10905748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TotalTime>
  <Words>5378</Words>
  <Application>Microsoft Macintosh PowerPoint</Application>
  <PresentationFormat>On-screen Show (4:3)</PresentationFormat>
  <Paragraphs>448</Paragraphs>
  <Slides>82</Slides>
  <Notes>35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2" baseType="lpstr">
      <vt:lpstr>Arial</vt:lpstr>
      <vt:lpstr>Arial Black</vt:lpstr>
      <vt:lpstr>Calibri</vt:lpstr>
      <vt:lpstr>Calibri Light</vt:lpstr>
      <vt:lpstr>Courier</vt:lpstr>
      <vt:lpstr>Courier New</vt:lpstr>
      <vt:lpstr>Futura</vt:lpstr>
      <vt:lpstr>Times New Roman</vt:lpstr>
      <vt:lpstr>Office Theme</vt:lpstr>
      <vt:lpstr>Equation.3</vt:lpstr>
      <vt:lpstr>Species Distribution Modeling for Conservation in R and Wallace</vt:lpstr>
      <vt:lpstr>Workshop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algorithms – some approaches that have been applied: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to Conservation Science</vt:lpstr>
      <vt:lpstr>Applications to Conservation Science</vt:lpstr>
      <vt:lpstr>Applications to Conservation Science</vt:lpstr>
      <vt:lpstr>Applications to Conservation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Presence-absence confusion matrix</vt:lpstr>
      <vt:lpstr>Presence-absence test statistics</vt:lpstr>
      <vt:lpstr>Presence-absence test statistics</vt:lpstr>
      <vt:lpstr>Presence-only test statistics</vt:lpstr>
      <vt:lpstr>Presence-only test statistics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Distribution Modeling for Conservation in R and Wallace</dc:title>
  <dc:creator>Matt Aiello-Lammens</dc:creator>
  <cp:lastModifiedBy>Aiello-Lammens, Matthew E.</cp:lastModifiedBy>
  <cp:revision>25</cp:revision>
  <dcterms:created xsi:type="dcterms:W3CDTF">2018-10-26T13:34:16Z</dcterms:created>
  <dcterms:modified xsi:type="dcterms:W3CDTF">2020-10-09T02:21:13Z</dcterms:modified>
</cp:coreProperties>
</file>